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5" r:id="rId20"/>
    <p:sldId id="276" r:id="rId21"/>
    <p:sldId id="277" r:id="rId22"/>
    <p:sldId id="278" r:id="rId23"/>
    <p:sldId id="279"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F75FB9D-9F4F-4BBA-BD69-78D1890D932D}" type="datetimeFigureOut">
              <a:rPr lang="ru-RU" smtClean="0"/>
              <a:pPr/>
              <a:t>27.03.2015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870B793-D881-4080-8DB0-948E235C83D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5FB9D-9F4F-4BBA-BD69-78D1890D932D}" type="datetimeFigureOut">
              <a:rPr lang="ru-RU" smtClean="0"/>
              <a:pPr/>
              <a:t>27.03.2015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0B793-D881-4080-8DB0-948E235C83D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Отношение к новым этническим меньшинствам (мигрантам) студентов СЗИП СПГУТД</a:t>
            </a:r>
            <a:endParaRPr lang="ru-RU" dirty="0"/>
          </a:p>
        </p:txBody>
      </p:sp>
      <p:sp>
        <p:nvSpPr>
          <p:cNvPr id="3" name="Подзаголовок 2"/>
          <p:cNvSpPr>
            <a:spLocks noGrp="1"/>
          </p:cNvSpPr>
          <p:nvPr>
            <p:ph type="subTitle" idx="1"/>
          </p:nvPr>
        </p:nvSpPr>
        <p:spPr/>
        <p:txBody>
          <a:bodyPr/>
          <a:lstStyle/>
          <a:p>
            <a:r>
              <a:rPr lang="ru-RU" dirty="0" smtClean="0"/>
              <a:t>Анализ материалов </a:t>
            </a:r>
            <a:r>
              <a:rPr lang="ru-RU" dirty="0" err="1" smtClean="0"/>
              <a:t>фокус-групп</a:t>
            </a:r>
            <a:endParaRPr lang="ru-RU" dirty="0" smtClean="0"/>
          </a:p>
          <a:p>
            <a:r>
              <a:rPr lang="ru-RU" dirty="0" smtClean="0"/>
              <a:t>Составитель: </a:t>
            </a:r>
            <a:r>
              <a:rPr lang="ru-RU" dirty="0" err="1" smtClean="0"/>
              <a:t>Кардинская</a:t>
            </a:r>
            <a:r>
              <a:rPr lang="ru-RU" dirty="0" smtClean="0"/>
              <a:t> С.В.</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Светлана\Мои документы\Мои рисунки\Фокус-группа фото\Фокус-група 20.03.14 132_003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654032"/>
          </a:xfrm>
        </p:spPr>
        <p:txBody>
          <a:bodyPr>
            <a:normAutofit fontScale="90000"/>
          </a:bodyPr>
          <a:lstStyle/>
          <a:p>
            <a:r>
              <a:rPr lang="ru-RU" b="1" dirty="0" smtClean="0">
                <a:solidFill>
                  <a:schemeClr val="bg1"/>
                </a:solidFill>
              </a:rPr>
              <a:t>У них иная культура</a:t>
            </a:r>
            <a:endParaRPr lang="ru-RU" b="1" dirty="0">
              <a:solidFill>
                <a:schemeClr val="bg1"/>
              </a:solidFill>
            </a:endParaRPr>
          </a:p>
        </p:txBody>
      </p:sp>
      <p:sp>
        <p:nvSpPr>
          <p:cNvPr id="3" name="Содержимое 2"/>
          <p:cNvSpPr>
            <a:spLocks noGrp="1"/>
          </p:cNvSpPr>
          <p:nvPr>
            <p:ph idx="1"/>
          </p:nvPr>
        </p:nvSpPr>
        <p:spPr>
          <a:xfrm>
            <a:off x="457200" y="1071546"/>
            <a:ext cx="8229600" cy="5429288"/>
          </a:xfrm>
        </p:spPr>
        <p:txBody>
          <a:bodyPr>
            <a:normAutofit fontScale="70000" lnSpcReduction="20000"/>
          </a:bodyPr>
          <a:lstStyle/>
          <a:p>
            <a:r>
              <a:rPr lang="ru-RU" b="1" dirty="0" smtClean="0">
                <a:solidFill>
                  <a:schemeClr val="bg1"/>
                </a:solidFill>
              </a:rPr>
              <a:t>Культура (в понимании информантов):</a:t>
            </a:r>
          </a:p>
          <a:p>
            <a:pPr>
              <a:buFontTx/>
              <a:buChar char="-"/>
            </a:pPr>
            <a:r>
              <a:rPr lang="ru-RU" b="1" dirty="0" smtClean="0">
                <a:solidFill>
                  <a:schemeClr val="bg1"/>
                </a:solidFill>
              </a:rPr>
              <a:t>язык,</a:t>
            </a:r>
          </a:p>
          <a:p>
            <a:pPr>
              <a:buFontTx/>
              <a:buChar char="-"/>
            </a:pPr>
            <a:r>
              <a:rPr lang="ru-RU" b="1" dirty="0">
                <a:solidFill>
                  <a:schemeClr val="bg1"/>
                </a:solidFill>
              </a:rPr>
              <a:t>м</a:t>
            </a:r>
            <a:r>
              <a:rPr lang="ru-RU" b="1" dirty="0" smtClean="0">
                <a:solidFill>
                  <a:schemeClr val="bg1"/>
                </a:solidFill>
              </a:rPr>
              <a:t>анера поведения,</a:t>
            </a:r>
          </a:p>
          <a:p>
            <a:pPr>
              <a:buFontTx/>
              <a:buChar char="-"/>
            </a:pPr>
            <a:r>
              <a:rPr lang="ru-RU" b="1" dirty="0">
                <a:solidFill>
                  <a:schemeClr val="bg1"/>
                </a:solidFill>
              </a:rPr>
              <a:t>ц</a:t>
            </a:r>
            <a:r>
              <a:rPr lang="ru-RU" b="1" dirty="0" smtClean="0">
                <a:solidFill>
                  <a:schemeClr val="bg1"/>
                </a:solidFill>
              </a:rPr>
              <a:t>енности,</a:t>
            </a:r>
          </a:p>
          <a:p>
            <a:pPr>
              <a:buFontTx/>
              <a:buChar char="-"/>
            </a:pPr>
            <a:r>
              <a:rPr lang="ru-RU" b="1" dirty="0" smtClean="0">
                <a:solidFill>
                  <a:schemeClr val="bg1"/>
                </a:solidFill>
              </a:rPr>
              <a:t>религия, </a:t>
            </a:r>
          </a:p>
          <a:p>
            <a:pPr>
              <a:buFontTx/>
              <a:buChar char="-"/>
            </a:pPr>
            <a:r>
              <a:rPr lang="ru-RU" b="1" dirty="0">
                <a:solidFill>
                  <a:schemeClr val="bg1"/>
                </a:solidFill>
              </a:rPr>
              <a:t>о</a:t>
            </a:r>
            <a:r>
              <a:rPr lang="ru-RU" b="1" dirty="0" smtClean="0">
                <a:solidFill>
                  <a:schemeClr val="bg1"/>
                </a:solidFill>
              </a:rPr>
              <a:t>ткрытая / закрытая одежда,</a:t>
            </a:r>
          </a:p>
          <a:p>
            <a:pPr>
              <a:buFontTx/>
              <a:buChar char="-"/>
            </a:pPr>
            <a:r>
              <a:rPr lang="ru-RU" b="1" dirty="0">
                <a:solidFill>
                  <a:schemeClr val="bg1"/>
                </a:solidFill>
              </a:rPr>
              <a:t>м</a:t>
            </a:r>
            <a:r>
              <a:rPr lang="ru-RU" b="1" dirty="0" smtClean="0">
                <a:solidFill>
                  <a:schemeClr val="bg1"/>
                </a:solidFill>
              </a:rPr>
              <a:t>узыка.</a:t>
            </a:r>
          </a:p>
          <a:p>
            <a:r>
              <a:rPr lang="ru-RU" b="1" dirty="0" smtClean="0">
                <a:solidFill>
                  <a:schemeClr val="bg1"/>
                </a:solidFill>
              </a:rPr>
              <a:t>«</a:t>
            </a:r>
            <a:r>
              <a:rPr lang="ru-RU" b="1" i="1" dirty="0" smtClean="0">
                <a:solidFill>
                  <a:schemeClr val="bg1"/>
                </a:solidFill>
              </a:rPr>
              <a:t>Мигранты не хотят изучать наш язык</a:t>
            </a:r>
            <a:r>
              <a:rPr lang="ru-RU" b="1" dirty="0" smtClean="0">
                <a:solidFill>
                  <a:schemeClr val="bg1"/>
                </a:solidFill>
              </a:rPr>
              <a:t>»</a:t>
            </a:r>
          </a:p>
          <a:p>
            <a:r>
              <a:rPr lang="ru-RU" b="1" dirty="0" smtClean="0">
                <a:solidFill>
                  <a:schemeClr val="bg1"/>
                </a:solidFill>
              </a:rPr>
              <a:t>«</a:t>
            </a:r>
            <a:r>
              <a:rPr lang="ru-RU" b="1" i="1" dirty="0" smtClean="0">
                <a:solidFill>
                  <a:schemeClr val="bg1"/>
                </a:solidFill>
              </a:rPr>
              <a:t>Ничего не знают о нашей стране»</a:t>
            </a:r>
          </a:p>
          <a:p>
            <a:r>
              <a:rPr lang="ru-RU" b="1" i="1" dirty="0" smtClean="0">
                <a:solidFill>
                  <a:schemeClr val="bg1"/>
                </a:solidFill>
              </a:rPr>
              <a:t>Студенты-иностранцы с юридического факультета, из Военно-медицинской академии </a:t>
            </a:r>
            <a:r>
              <a:rPr lang="ru-RU" b="1" dirty="0" smtClean="0">
                <a:solidFill>
                  <a:schemeClr val="bg1"/>
                </a:solidFill>
              </a:rPr>
              <a:t>«</a:t>
            </a:r>
            <a:r>
              <a:rPr lang="ru-RU" b="1" i="1" dirty="0" smtClean="0">
                <a:solidFill>
                  <a:schemeClr val="bg1"/>
                </a:solidFill>
              </a:rPr>
              <a:t>плохо говорят по-русски».</a:t>
            </a:r>
          </a:p>
          <a:p>
            <a:r>
              <a:rPr lang="ru-RU" b="1" i="1" dirty="0" smtClean="0">
                <a:solidFill>
                  <a:schemeClr val="bg1"/>
                </a:solidFill>
              </a:rPr>
              <a:t>Работая в гипермаркетах, в маршрутках – не знают язык, либо обладают «невнятной ломаной речью, буквально состоящей из трех повторяющихся русских слов.</a:t>
            </a:r>
          </a:p>
          <a:p>
            <a:r>
              <a:rPr lang="ru-RU" b="1" i="1" dirty="0" smtClean="0">
                <a:solidFill>
                  <a:schemeClr val="bg1"/>
                </a:solidFill>
              </a:rPr>
              <a:t>«Эти люди сознательно не хотят учить язык, не хотят вливаться в наше общество»</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Documents and Settings\Светлана\Мои документы\Мои рисунки\Фокус-группа фото\Фокус-група 20.03.14 024_001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28596" y="0"/>
            <a:ext cx="8229600" cy="1143000"/>
          </a:xfrm>
        </p:spPr>
        <p:txBody>
          <a:bodyPr>
            <a:normAutofit fontScale="90000"/>
          </a:bodyPr>
          <a:lstStyle/>
          <a:p>
            <a:r>
              <a:rPr lang="ru-RU" b="1" dirty="0" smtClean="0">
                <a:solidFill>
                  <a:schemeClr val="bg1"/>
                </a:solidFill>
              </a:rPr>
              <a:t>Они хотят остаться в России / уехать на родину</a:t>
            </a:r>
            <a:endParaRPr lang="ru-RU" b="1" dirty="0">
              <a:solidFill>
                <a:schemeClr val="bg1"/>
              </a:solidFill>
            </a:endParaRPr>
          </a:p>
        </p:txBody>
      </p:sp>
      <p:sp>
        <p:nvSpPr>
          <p:cNvPr id="3" name="Содержимое 2"/>
          <p:cNvSpPr>
            <a:spLocks noGrp="1"/>
          </p:cNvSpPr>
          <p:nvPr>
            <p:ph idx="1"/>
          </p:nvPr>
        </p:nvSpPr>
        <p:spPr>
          <a:xfrm>
            <a:off x="457200" y="1142984"/>
            <a:ext cx="8229600" cy="5429288"/>
          </a:xfrm>
        </p:spPr>
        <p:txBody>
          <a:bodyPr>
            <a:normAutofit fontScale="62500" lnSpcReduction="20000"/>
          </a:bodyPr>
          <a:lstStyle/>
          <a:p>
            <a:r>
              <a:rPr lang="ru-RU" b="1" i="1" dirty="0" smtClean="0">
                <a:solidFill>
                  <a:schemeClr val="bg1"/>
                </a:solidFill>
              </a:rPr>
              <a:t>«Они приезжают зарабатывать деньги»</a:t>
            </a:r>
          </a:p>
          <a:p>
            <a:endParaRPr lang="ru-RU" b="1" dirty="0">
              <a:solidFill>
                <a:schemeClr val="bg1"/>
              </a:solidFill>
            </a:endParaRPr>
          </a:p>
          <a:p>
            <a:r>
              <a:rPr lang="ru-RU" b="1" dirty="0" smtClean="0">
                <a:solidFill>
                  <a:schemeClr val="bg1"/>
                </a:solidFill>
              </a:rPr>
              <a:t>Незачем тратить силы для того, чтобы влиться в </a:t>
            </a:r>
            <a:r>
              <a:rPr lang="ru-RU" b="1" i="1" dirty="0" smtClean="0">
                <a:solidFill>
                  <a:schemeClr val="bg1"/>
                </a:solidFill>
              </a:rPr>
              <a:t>«более цивилизованное общество» </a:t>
            </a:r>
          </a:p>
          <a:p>
            <a:r>
              <a:rPr lang="ru-RU" b="1" dirty="0" smtClean="0">
                <a:solidFill>
                  <a:schemeClr val="bg1"/>
                </a:solidFill>
              </a:rPr>
              <a:t>С одной стороны – </a:t>
            </a:r>
            <a:r>
              <a:rPr lang="ru-RU" b="1" i="1" dirty="0" smtClean="0">
                <a:solidFill>
                  <a:schemeClr val="bg1"/>
                </a:solidFill>
              </a:rPr>
              <a:t>«цивилизованность нашего образа жизни по сравнению с их сообществами»</a:t>
            </a:r>
          </a:p>
          <a:p>
            <a:r>
              <a:rPr lang="ru-RU" b="1" i="1" dirty="0" smtClean="0">
                <a:solidFill>
                  <a:schemeClr val="bg1"/>
                </a:solidFill>
              </a:rPr>
              <a:t>«Мигранты снижают уровень культуры в нашей стране»:</a:t>
            </a:r>
          </a:p>
          <a:p>
            <a:r>
              <a:rPr lang="ru-RU" b="1" i="1" dirty="0" smtClean="0">
                <a:solidFill>
                  <a:schemeClr val="bg1"/>
                </a:solidFill>
              </a:rPr>
              <a:t>«У них менталитет такой, что они импульсивны. Они резко отвечают, у них нет сдержанности, элементарной культуры общения».</a:t>
            </a:r>
          </a:p>
          <a:p>
            <a:r>
              <a:rPr lang="ru-RU" b="1" dirty="0" smtClean="0">
                <a:solidFill>
                  <a:schemeClr val="bg1"/>
                </a:solidFill>
              </a:rPr>
              <a:t>С другой стороны </a:t>
            </a:r>
            <a:r>
              <a:rPr lang="ru-RU" b="1" i="1" dirty="0" smtClean="0">
                <a:solidFill>
                  <a:schemeClr val="bg1"/>
                </a:solidFill>
              </a:rPr>
              <a:t>– </a:t>
            </a:r>
            <a:r>
              <a:rPr lang="ru-RU" b="1" dirty="0" smtClean="0">
                <a:solidFill>
                  <a:schemeClr val="bg1"/>
                </a:solidFill>
              </a:rPr>
              <a:t>строгость «их» (мусульманской) культуры – не допускает пьянства, требует уважения к старшим, строгость в одежде и поведении:</a:t>
            </a:r>
          </a:p>
          <a:p>
            <a:r>
              <a:rPr lang="ru-RU" b="1" dirty="0" smtClean="0">
                <a:solidFill>
                  <a:schemeClr val="bg1"/>
                </a:solidFill>
              </a:rPr>
              <a:t>«они» видят, что «у нас жить проще, здесь можно кутить, пьянствовать», «надевать короткие юбки, краситься, ходить в купальнике на пляже»</a:t>
            </a:r>
          </a:p>
          <a:p>
            <a:endParaRPr lang="ru-RU" b="1" dirty="0" smtClean="0">
              <a:solidFill>
                <a:schemeClr val="bg1"/>
              </a:solidFill>
            </a:endParaRPr>
          </a:p>
          <a:p>
            <a:r>
              <a:rPr lang="ru-RU" b="1" dirty="0" smtClean="0">
                <a:solidFill>
                  <a:schemeClr val="bg1"/>
                </a:solidFill>
              </a:rPr>
              <a:t>Неправильный вывод о том, что упрощаются отношения с людьми, можно приставать к девушкам.</a:t>
            </a:r>
          </a:p>
          <a:p>
            <a:endParaRPr lang="ru-RU" i="1" dirty="0"/>
          </a:p>
        </p:txBody>
      </p:sp>
      <p:cxnSp>
        <p:nvCxnSpPr>
          <p:cNvPr id="7" name="Прямая со стрелкой 6"/>
          <p:cNvCxnSpPr/>
          <p:nvPr/>
        </p:nvCxnSpPr>
        <p:spPr>
          <a:xfrm rot="5400000">
            <a:off x="3215472" y="564278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5400000">
            <a:off x="5394331" y="1535099"/>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Documents and Settings\Светлана\Мои документы\Мои рисунки\Фокус-группа фото\Фокус-група 20.03.14 042_0018.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28596" y="571480"/>
            <a:ext cx="8229600" cy="5840435"/>
          </a:xfrm>
        </p:spPr>
        <p:txBody>
          <a:bodyPr>
            <a:normAutofit fontScale="77500" lnSpcReduction="20000"/>
          </a:bodyPr>
          <a:lstStyle/>
          <a:p>
            <a:r>
              <a:rPr lang="ru-RU" b="1" dirty="0" smtClean="0"/>
              <a:t>«Они» </a:t>
            </a:r>
            <a:r>
              <a:rPr lang="ru-RU" b="1" dirty="0" smtClean="0">
                <a:solidFill>
                  <a:schemeClr val="bg1"/>
                </a:solidFill>
              </a:rPr>
              <a:t>не являются образованными людьми и не </a:t>
            </a:r>
            <a:r>
              <a:rPr lang="ru-RU" b="1" dirty="0" smtClean="0"/>
              <a:t>облада</a:t>
            </a:r>
            <a:r>
              <a:rPr lang="ru-RU" b="1" dirty="0" smtClean="0">
                <a:solidFill>
                  <a:schemeClr val="bg1"/>
                </a:solidFill>
              </a:rPr>
              <a:t>ют профессиональными навыками.</a:t>
            </a:r>
          </a:p>
          <a:p>
            <a:r>
              <a:rPr lang="ru-RU" b="1" dirty="0" smtClean="0"/>
              <a:t>Дешев</a:t>
            </a:r>
            <a:r>
              <a:rPr lang="ru-RU" b="1" dirty="0" smtClean="0">
                <a:solidFill>
                  <a:schemeClr val="bg1"/>
                </a:solidFill>
              </a:rPr>
              <a:t>ая рабочая сила, применяемая на черных </a:t>
            </a:r>
            <a:r>
              <a:rPr lang="ru-RU" b="1" dirty="0" smtClean="0"/>
              <a:t>работах</a:t>
            </a:r>
          </a:p>
          <a:p>
            <a:r>
              <a:rPr lang="ru-RU" b="1" dirty="0" smtClean="0"/>
              <a:t>То, что «они</a:t>
            </a:r>
            <a:r>
              <a:rPr lang="ru-RU" b="1" dirty="0" smtClean="0">
                <a:solidFill>
                  <a:schemeClr val="bg1"/>
                </a:solidFill>
              </a:rPr>
              <a:t>» производят – некачественно</a:t>
            </a:r>
          </a:p>
          <a:p>
            <a:r>
              <a:rPr lang="ru-RU" b="1" i="1" dirty="0" smtClean="0"/>
              <a:t>«За них потом </a:t>
            </a:r>
            <a:r>
              <a:rPr lang="ru-RU" b="1" i="1" dirty="0" smtClean="0">
                <a:solidFill>
                  <a:schemeClr val="bg1"/>
                </a:solidFill>
              </a:rPr>
              <a:t>приходится переделывать»</a:t>
            </a:r>
          </a:p>
          <a:p>
            <a:r>
              <a:rPr lang="ru-RU" b="1" i="1" dirty="0" smtClean="0"/>
              <a:t>«Еди</a:t>
            </a:r>
            <a:r>
              <a:rPr lang="ru-RU" b="1" i="1" dirty="0" smtClean="0">
                <a:solidFill>
                  <a:schemeClr val="bg1"/>
                </a:solidFill>
              </a:rPr>
              <a:t>нственное, что они хорошо делают – копают траншеи» и «моют посуду».</a:t>
            </a:r>
          </a:p>
          <a:p>
            <a:r>
              <a:rPr lang="ru-RU" b="1" dirty="0" smtClean="0">
                <a:solidFill>
                  <a:schemeClr val="bg1"/>
                </a:solidFill>
              </a:rPr>
              <a:t>На продуктовых ранках </a:t>
            </a:r>
            <a:r>
              <a:rPr lang="ru-RU" b="1" i="1" dirty="0" smtClean="0">
                <a:solidFill>
                  <a:schemeClr val="bg1"/>
                </a:solidFill>
              </a:rPr>
              <a:t>«они работают в антисанитарных условиях – моют пуки в грязных ведрах. Курица, мясные продукты тоже в антисанитарных условиях хранятся, мухи летают и зап</a:t>
            </a:r>
            <a:r>
              <a:rPr lang="ru-RU" b="1" i="1" dirty="0" smtClean="0"/>
              <a:t>ах </a:t>
            </a:r>
            <a:r>
              <a:rPr lang="ru-RU" b="1" i="1" dirty="0" smtClean="0">
                <a:solidFill>
                  <a:schemeClr val="bg1"/>
                </a:solidFill>
              </a:rPr>
              <a:t>стоит отвратительный»</a:t>
            </a:r>
          </a:p>
          <a:p>
            <a:r>
              <a:rPr lang="ru-RU" b="1" dirty="0" smtClean="0">
                <a:solidFill>
                  <a:schemeClr val="bg1"/>
                </a:solidFill>
              </a:rPr>
              <a:t>«</a:t>
            </a:r>
            <a:r>
              <a:rPr lang="ru-RU" b="1" dirty="0" smtClean="0"/>
              <a:t>Они» </a:t>
            </a:r>
            <a:r>
              <a:rPr lang="ru-RU" b="1" dirty="0" smtClean="0">
                <a:solidFill>
                  <a:schemeClr val="bg1"/>
                </a:solidFill>
              </a:rPr>
              <a:t>не способны к цивилизованному труду, испо</a:t>
            </a:r>
            <a:r>
              <a:rPr lang="ru-RU" b="1" dirty="0" smtClean="0"/>
              <a:t>льз</a:t>
            </a:r>
            <a:r>
              <a:rPr lang="ru-RU" b="1" dirty="0" smtClean="0">
                <a:solidFill>
                  <a:schemeClr val="bg1"/>
                </a:solidFill>
              </a:rPr>
              <a:t>уются на грязных подсобных работах – люди «второго сорта»</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7" name="Picture 3" descr="C:\Documents and Settings\Светлана\Мои документы\Мои рисунки\Фокус-группа фото\Фокус-група 20.03.14 030_001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6286544"/>
          </a:xfrm>
        </p:spPr>
        <p:txBody>
          <a:bodyPr>
            <a:normAutofit fontScale="70000" lnSpcReduction="20000"/>
          </a:bodyPr>
          <a:lstStyle/>
          <a:p>
            <a:r>
              <a:rPr lang="ru-RU" b="1" dirty="0" smtClean="0">
                <a:solidFill>
                  <a:schemeClr val="bg1"/>
                </a:solidFill>
              </a:rPr>
              <a:t>Не уважают «наш мир», не желают вписываться в него </a:t>
            </a:r>
          </a:p>
          <a:p>
            <a:r>
              <a:rPr lang="ru-RU" b="1" dirty="0" smtClean="0">
                <a:solidFill>
                  <a:schemeClr val="bg1"/>
                </a:solidFill>
              </a:rPr>
              <a:t>«Они» утверждают свои правила и ценности:</a:t>
            </a:r>
          </a:p>
          <a:p>
            <a:r>
              <a:rPr lang="ru-RU" b="1" dirty="0" smtClean="0">
                <a:solidFill>
                  <a:schemeClr val="bg1"/>
                </a:solidFill>
              </a:rPr>
              <a:t>Религиозность мигрантов-мусульман:</a:t>
            </a:r>
          </a:p>
          <a:p>
            <a:r>
              <a:rPr lang="ru-RU" b="1" dirty="0" smtClean="0">
                <a:solidFill>
                  <a:schemeClr val="bg1"/>
                </a:solidFill>
              </a:rPr>
              <a:t>Верующие </a:t>
            </a:r>
            <a:r>
              <a:rPr lang="ru-RU" b="1" i="1" dirty="0" smtClean="0">
                <a:solidFill>
                  <a:schemeClr val="bg1"/>
                </a:solidFill>
              </a:rPr>
              <a:t>«сидят вокруг мечети на Горьковской на ковриках и просто на газетах и совершают намаз»</a:t>
            </a:r>
          </a:p>
          <a:p>
            <a:r>
              <a:rPr lang="ru-RU" b="1" i="1" dirty="0" smtClean="0">
                <a:solidFill>
                  <a:schemeClr val="bg1"/>
                </a:solidFill>
              </a:rPr>
              <a:t>«Их много»:</a:t>
            </a:r>
          </a:p>
          <a:p>
            <a:r>
              <a:rPr lang="ru-RU" b="1" i="1" dirty="0" smtClean="0">
                <a:solidFill>
                  <a:schemeClr val="bg1"/>
                </a:solidFill>
              </a:rPr>
              <a:t>«Закрывают метро ближайшее, чтобы потоки как-то сдерживать, потому что людей очень много приходит в мечеть. Я вижу, что это иная культура, что их так много и возникает внутреннее неприятие этого».</a:t>
            </a:r>
          </a:p>
          <a:p>
            <a:r>
              <a:rPr lang="ru-RU" b="1" i="1" dirty="0" smtClean="0">
                <a:solidFill>
                  <a:schemeClr val="bg1"/>
                </a:solidFill>
              </a:rPr>
              <a:t>«Русские очень недовольны, когда мусульмане собираются на Горьковской, потому что это неудобно – образуется «пробка», метро закрывается, ты не можешь попасть вовремя на работу, тебе нужно продумывать пути объезда»</a:t>
            </a:r>
          </a:p>
          <a:p>
            <a:r>
              <a:rPr lang="ru-RU" b="1" i="1" dirty="0" smtClean="0">
                <a:solidFill>
                  <a:schemeClr val="bg1"/>
                </a:solidFill>
              </a:rPr>
              <a:t>«Почему это происходит в нашей стране?»</a:t>
            </a:r>
          </a:p>
          <a:p>
            <a:r>
              <a:rPr lang="ru-RU" b="1" i="1" dirty="0" smtClean="0">
                <a:solidFill>
                  <a:schemeClr val="bg1"/>
                </a:solidFill>
              </a:rPr>
              <a:t>«Когда они у себя дома, пусть делают, что хотят, но если они приезжают в другую страну, они должны подчиняться ее порядкам».</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Documents and Settings\Светлана\Мои документы\Мои рисунки\Фокус-группа фото\Фокус-група 20.03.14 252_0039.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500042"/>
            <a:ext cx="8229600" cy="6072230"/>
          </a:xfrm>
        </p:spPr>
        <p:txBody>
          <a:bodyPr>
            <a:normAutofit fontScale="85000" lnSpcReduction="20000"/>
          </a:bodyPr>
          <a:lstStyle/>
          <a:p>
            <a:pPr>
              <a:buNone/>
            </a:pPr>
            <a:r>
              <a:rPr lang="ru-RU" b="1" dirty="0" smtClean="0">
                <a:solidFill>
                  <a:schemeClr val="bg1"/>
                </a:solidFill>
              </a:rPr>
              <a:t>                                МЫ / Они</a:t>
            </a:r>
          </a:p>
          <a:p>
            <a:pPr>
              <a:buNone/>
            </a:pPr>
            <a:r>
              <a:rPr lang="ru-RU" b="1" dirty="0" smtClean="0">
                <a:solidFill>
                  <a:schemeClr val="bg1"/>
                </a:solidFill>
              </a:rPr>
              <a:t>                    непреодолимая граница:</a:t>
            </a:r>
          </a:p>
          <a:p>
            <a:r>
              <a:rPr lang="ru-RU" b="1" dirty="0" smtClean="0">
                <a:solidFill>
                  <a:schemeClr val="bg1"/>
                </a:solidFill>
              </a:rPr>
              <a:t>«</a:t>
            </a:r>
            <a:r>
              <a:rPr lang="ru-RU" b="1" i="1" dirty="0" smtClean="0">
                <a:solidFill>
                  <a:schemeClr val="bg1"/>
                </a:solidFill>
              </a:rPr>
              <a:t>Невозмо</a:t>
            </a:r>
            <a:r>
              <a:rPr lang="ru-RU" b="1" i="1" dirty="0" smtClean="0"/>
              <a:t>жн</a:t>
            </a:r>
            <a:r>
              <a:rPr lang="ru-RU" b="1" i="1" dirty="0" smtClean="0">
                <a:solidFill>
                  <a:schemeClr val="bg1"/>
                </a:solidFill>
              </a:rPr>
              <a:t>о сосущес</a:t>
            </a:r>
            <a:r>
              <a:rPr lang="ru-RU" b="1" i="1" dirty="0" smtClean="0"/>
              <a:t>тв</a:t>
            </a:r>
            <a:r>
              <a:rPr lang="ru-RU" b="1" i="1" dirty="0" smtClean="0">
                <a:solidFill>
                  <a:schemeClr val="bg1"/>
                </a:solidFill>
              </a:rPr>
              <a:t>овать рядом абсолю</a:t>
            </a:r>
            <a:r>
              <a:rPr lang="ru-RU" b="1" i="1" dirty="0" smtClean="0"/>
              <a:t>тно</a:t>
            </a:r>
            <a:r>
              <a:rPr lang="ru-RU" b="1" i="1" dirty="0" smtClean="0">
                <a:solidFill>
                  <a:schemeClr val="bg1"/>
                </a:solidFill>
              </a:rPr>
              <a:t> разным о</a:t>
            </a:r>
            <a:r>
              <a:rPr lang="ru-RU" b="1" i="1" dirty="0" smtClean="0"/>
              <a:t>бщ</a:t>
            </a:r>
            <a:r>
              <a:rPr lang="ru-RU" b="1" i="1" dirty="0" smtClean="0">
                <a:solidFill>
                  <a:schemeClr val="bg1"/>
                </a:solidFill>
              </a:rPr>
              <a:t>ествам и культурам»</a:t>
            </a:r>
          </a:p>
          <a:p>
            <a:r>
              <a:rPr lang="ru-RU" b="1" dirty="0" smtClean="0">
                <a:solidFill>
                  <a:schemeClr val="bg1"/>
                </a:solidFill>
              </a:rPr>
              <a:t>«Мы» – </a:t>
            </a:r>
            <a:r>
              <a:rPr lang="ru-RU" b="1" dirty="0" smtClean="0"/>
              <a:t>бол</a:t>
            </a:r>
            <a:r>
              <a:rPr lang="ru-RU" b="1" dirty="0" smtClean="0">
                <a:solidFill>
                  <a:schemeClr val="bg1"/>
                </a:solidFill>
              </a:rPr>
              <a:t>ее </a:t>
            </a:r>
            <a:r>
              <a:rPr lang="ru-RU" b="1" dirty="0" smtClean="0"/>
              <a:t>ц</a:t>
            </a:r>
            <a:r>
              <a:rPr lang="ru-RU" b="1" dirty="0" smtClean="0">
                <a:solidFill>
                  <a:schemeClr val="bg1"/>
                </a:solidFill>
              </a:rPr>
              <a:t>ивили</a:t>
            </a:r>
            <a:r>
              <a:rPr lang="ru-RU" b="1" dirty="0" smtClean="0"/>
              <a:t>зо</a:t>
            </a:r>
            <a:r>
              <a:rPr lang="ru-RU" b="1" dirty="0" smtClean="0">
                <a:solidFill>
                  <a:schemeClr val="bg1"/>
                </a:solidFill>
              </a:rPr>
              <a:t>ванные.</a:t>
            </a:r>
          </a:p>
          <a:p>
            <a:r>
              <a:rPr lang="ru-RU" b="1" dirty="0" smtClean="0">
                <a:solidFill>
                  <a:schemeClr val="bg1"/>
                </a:solidFill>
              </a:rPr>
              <a:t>«они» </a:t>
            </a:r>
            <a:r>
              <a:rPr lang="ru-RU" b="1" dirty="0" smtClean="0"/>
              <a:t>форми</a:t>
            </a:r>
            <a:r>
              <a:rPr lang="ru-RU" b="1" dirty="0" smtClean="0">
                <a:solidFill>
                  <a:schemeClr val="bg1"/>
                </a:solidFill>
              </a:rPr>
              <a:t>руют вну</a:t>
            </a:r>
            <a:r>
              <a:rPr lang="ru-RU" b="1" dirty="0" smtClean="0"/>
              <a:t>три </a:t>
            </a:r>
            <a:r>
              <a:rPr lang="ru-RU" b="1" dirty="0" smtClean="0">
                <a:solidFill>
                  <a:schemeClr val="bg1"/>
                </a:solidFill>
              </a:rPr>
              <a:t>«нас» свое сообщество, чуждое «</a:t>
            </a:r>
            <a:r>
              <a:rPr lang="ru-RU" b="1" dirty="0" smtClean="0"/>
              <a:t>наш</a:t>
            </a:r>
            <a:r>
              <a:rPr lang="ru-RU" b="1" dirty="0" smtClean="0">
                <a:solidFill>
                  <a:schemeClr val="bg1"/>
                </a:solidFill>
              </a:rPr>
              <a:t>ему» мир</a:t>
            </a:r>
            <a:r>
              <a:rPr lang="ru-RU" b="1" dirty="0" smtClean="0"/>
              <a:t>у</a:t>
            </a:r>
          </a:p>
          <a:p>
            <a:r>
              <a:rPr lang="ru-RU" b="1" dirty="0" smtClean="0">
                <a:solidFill>
                  <a:schemeClr val="bg1"/>
                </a:solidFill>
              </a:rPr>
              <a:t>«Он</a:t>
            </a:r>
            <a:r>
              <a:rPr lang="ru-RU" b="1" dirty="0" smtClean="0"/>
              <a:t>и» – за</a:t>
            </a:r>
            <a:r>
              <a:rPr lang="ru-RU" b="1" dirty="0" smtClean="0">
                <a:solidFill>
                  <a:schemeClr val="bg1"/>
                </a:solidFill>
              </a:rPr>
              <a:t>кр</a:t>
            </a:r>
            <a:r>
              <a:rPr lang="ru-RU" b="1" dirty="0" smtClean="0"/>
              <a:t>ы</a:t>
            </a:r>
            <a:r>
              <a:rPr lang="ru-RU" b="1" dirty="0" smtClean="0">
                <a:solidFill>
                  <a:schemeClr val="bg1"/>
                </a:solidFill>
              </a:rPr>
              <a:t>ты</a:t>
            </a:r>
            <a:r>
              <a:rPr lang="ru-RU" b="1" dirty="0" smtClean="0"/>
              <a:t> </a:t>
            </a:r>
            <a:r>
              <a:rPr lang="ru-RU" b="1" dirty="0" smtClean="0">
                <a:solidFill>
                  <a:schemeClr val="bg1"/>
                </a:solidFill>
              </a:rPr>
              <a:t>- языковой барьер</a:t>
            </a:r>
          </a:p>
          <a:p>
            <a:r>
              <a:rPr lang="ru-RU" b="1" dirty="0" smtClean="0"/>
              <a:t>Никто из </a:t>
            </a:r>
            <a:r>
              <a:rPr lang="ru-RU" b="1" dirty="0" smtClean="0">
                <a:solidFill>
                  <a:schemeClr val="bg1"/>
                </a:solidFill>
              </a:rPr>
              <a:t>«нас» не пытается «их» понять</a:t>
            </a:r>
          </a:p>
          <a:p>
            <a:r>
              <a:rPr lang="ru-RU" b="1" dirty="0" smtClean="0"/>
              <a:t>«Их» ми</a:t>
            </a:r>
            <a:r>
              <a:rPr lang="ru-RU" b="1" dirty="0" smtClean="0">
                <a:solidFill>
                  <a:schemeClr val="bg1"/>
                </a:solidFill>
              </a:rPr>
              <a:t>р нам не интересен и безразличен.</a:t>
            </a:r>
          </a:p>
          <a:p>
            <a:r>
              <a:rPr lang="ru-RU" b="1" dirty="0" smtClean="0">
                <a:solidFill>
                  <a:schemeClr val="bg1"/>
                </a:solidFill>
              </a:rPr>
              <a:t>«</a:t>
            </a:r>
            <a:r>
              <a:rPr lang="ru-RU" b="1" dirty="0" smtClean="0"/>
              <a:t>Мы» </a:t>
            </a:r>
            <a:r>
              <a:rPr lang="ru-RU" b="1" dirty="0" smtClean="0">
                <a:solidFill>
                  <a:schemeClr val="bg1"/>
                </a:solidFill>
              </a:rPr>
              <a:t>предполагаем заранее:</a:t>
            </a:r>
          </a:p>
          <a:p>
            <a:pPr>
              <a:buFontTx/>
              <a:buChar char="-"/>
            </a:pPr>
            <a:r>
              <a:rPr lang="ru-RU" b="1" dirty="0" smtClean="0"/>
              <a:t>«их» </a:t>
            </a:r>
            <a:r>
              <a:rPr lang="ru-RU" b="1" dirty="0" smtClean="0">
                <a:solidFill>
                  <a:schemeClr val="bg1"/>
                </a:solidFill>
              </a:rPr>
              <a:t>культурный уровень низок</a:t>
            </a:r>
          </a:p>
          <a:p>
            <a:pPr>
              <a:buFontTx/>
              <a:buChar char="-"/>
            </a:pPr>
            <a:r>
              <a:rPr lang="ru-RU" b="1" dirty="0" smtClean="0"/>
              <a:t>«они» </a:t>
            </a:r>
            <a:r>
              <a:rPr lang="ru-RU" b="1" dirty="0" smtClean="0">
                <a:solidFill>
                  <a:schemeClr val="bg1"/>
                </a:solidFill>
              </a:rPr>
              <a:t>н</a:t>
            </a:r>
            <a:r>
              <a:rPr lang="ru-RU" b="1" dirty="0" smtClean="0"/>
              <a:t>е </a:t>
            </a:r>
            <a:r>
              <a:rPr lang="ru-RU" b="1" dirty="0" smtClean="0">
                <a:solidFill>
                  <a:schemeClr val="bg1"/>
                </a:solidFill>
              </a:rPr>
              <a:t>желают принимать «наши» правила</a:t>
            </a:r>
          </a:p>
          <a:p>
            <a:pPr>
              <a:buFontTx/>
              <a:buChar char="-"/>
            </a:pPr>
            <a:r>
              <a:rPr lang="ru-RU" b="1" dirty="0" smtClean="0"/>
              <a:t>Не </a:t>
            </a:r>
            <a:r>
              <a:rPr lang="ru-RU" b="1" dirty="0" smtClean="0">
                <a:solidFill>
                  <a:schemeClr val="bg1"/>
                </a:solidFill>
              </a:rPr>
              <a:t>способны быть включенными в «наше» </a:t>
            </a:r>
            <a:r>
              <a:rPr lang="ru-RU" b="1" dirty="0" smtClean="0"/>
              <a:t>соо</a:t>
            </a:r>
            <a:r>
              <a:rPr lang="ru-RU" b="1" dirty="0" smtClean="0">
                <a:solidFill>
                  <a:schemeClr val="bg1"/>
                </a:solidFill>
              </a:rPr>
              <a:t>бщество</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Documents and Settings\Светлана\Мои документы\Мои рисунки\Фокус-группа фото\Фокус-група 20.03.14 132_003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439718"/>
          </a:xfrm>
        </p:spPr>
        <p:txBody>
          <a:bodyPr>
            <a:normAutofit fontScale="90000"/>
          </a:bodyPr>
          <a:lstStyle/>
          <a:p>
            <a:r>
              <a:rPr lang="ru-RU" b="1" dirty="0" smtClean="0">
                <a:solidFill>
                  <a:schemeClr val="bg1"/>
                </a:solidFill>
              </a:rPr>
              <a:t>«Чужие»</a:t>
            </a:r>
            <a:endParaRPr lang="ru-RU" b="1" dirty="0">
              <a:solidFill>
                <a:schemeClr val="bg1"/>
              </a:solidFill>
            </a:endParaRPr>
          </a:p>
        </p:txBody>
      </p:sp>
      <p:sp>
        <p:nvSpPr>
          <p:cNvPr id="3" name="Содержимое 2"/>
          <p:cNvSpPr>
            <a:spLocks noGrp="1"/>
          </p:cNvSpPr>
          <p:nvPr>
            <p:ph idx="1"/>
          </p:nvPr>
        </p:nvSpPr>
        <p:spPr>
          <a:xfrm>
            <a:off x="457200" y="928670"/>
            <a:ext cx="8229600" cy="5715040"/>
          </a:xfrm>
        </p:spPr>
        <p:txBody>
          <a:bodyPr>
            <a:normAutofit fontScale="85000" lnSpcReduction="20000"/>
          </a:bodyPr>
          <a:lstStyle/>
          <a:p>
            <a:r>
              <a:rPr lang="ru-RU" b="1" dirty="0" smtClean="0">
                <a:solidFill>
                  <a:schemeClr val="bg1"/>
                </a:solidFill>
              </a:rPr>
              <a:t>В высказываниях – стереотипная модель мигранта как социально опасной личности</a:t>
            </a:r>
            <a:r>
              <a:rPr lang="ru-RU" b="1" dirty="0">
                <a:solidFill>
                  <a:schemeClr val="bg1"/>
                </a:solidFill>
              </a:rPr>
              <a:t> </a:t>
            </a:r>
            <a:r>
              <a:rPr lang="ru-RU" b="1" dirty="0" smtClean="0">
                <a:solidFill>
                  <a:schemeClr val="bg1"/>
                </a:solidFill>
              </a:rPr>
              <a:t>с агрессивным поведением:</a:t>
            </a:r>
          </a:p>
          <a:p>
            <a:r>
              <a:rPr lang="ru-RU" b="1" dirty="0" smtClean="0">
                <a:solidFill>
                  <a:schemeClr val="bg1"/>
                </a:solidFill>
              </a:rPr>
              <a:t>В Сочи, во время работы </a:t>
            </a:r>
            <a:r>
              <a:rPr lang="ru-RU" b="1" dirty="0" err="1" smtClean="0">
                <a:solidFill>
                  <a:schemeClr val="bg1"/>
                </a:solidFill>
              </a:rPr>
              <a:t>гастарбайтеров</a:t>
            </a:r>
            <a:r>
              <a:rPr lang="ru-RU" b="1" dirty="0" smtClean="0">
                <a:solidFill>
                  <a:schemeClr val="bg1"/>
                </a:solidFill>
              </a:rPr>
              <a:t> на олимпийских объектах, повысилась преступность:</a:t>
            </a:r>
          </a:p>
          <a:p>
            <a:r>
              <a:rPr lang="ru-RU" b="1" i="1" dirty="0" smtClean="0">
                <a:solidFill>
                  <a:schemeClr val="bg1"/>
                </a:solidFill>
              </a:rPr>
              <a:t>«Мне говорили, что я должна быть дома ровно в шесть, потому что после шести выходят дагестанцы, еще какие-то непонятные люди, которые просто ходят с ножами, абсолютно агрессивные»</a:t>
            </a:r>
          </a:p>
          <a:p>
            <a:r>
              <a:rPr lang="ru-RU" b="1" i="1" dirty="0" smtClean="0">
                <a:solidFill>
                  <a:schemeClr val="bg1"/>
                </a:solidFill>
              </a:rPr>
              <a:t>«Они очень агрессивные и очень страшно вообще мимо проходить»</a:t>
            </a:r>
          </a:p>
          <a:p>
            <a:r>
              <a:rPr lang="ru-RU" b="1" i="1" dirty="0" smtClean="0">
                <a:solidFill>
                  <a:schemeClr val="bg1"/>
                </a:solidFill>
              </a:rPr>
              <a:t>«На мою сестру несколько раз нападали»</a:t>
            </a:r>
          </a:p>
          <a:p>
            <a:r>
              <a:rPr lang="ru-RU" b="1" i="1" dirty="0" smtClean="0">
                <a:solidFill>
                  <a:schemeClr val="bg1"/>
                </a:solidFill>
              </a:rPr>
              <a:t>«Были такие случаи, когда мигранты грабили бабушек в подъездах»</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Documents and Settings\Светлана\Мои документы\Мои рисунки\Фокус-группа фото\Фокус-група 20.03.14 294_004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r>
              <a:rPr lang="ru-RU" b="1" dirty="0" smtClean="0">
                <a:solidFill>
                  <a:schemeClr val="bg1"/>
                </a:solidFill>
              </a:rPr>
              <a:t>Нужны ли мигранты России?</a:t>
            </a:r>
            <a:endParaRPr lang="ru-RU" b="1" dirty="0">
              <a:solidFill>
                <a:schemeClr val="bg1"/>
              </a:solidFill>
            </a:endParaRPr>
          </a:p>
        </p:txBody>
      </p:sp>
      <p:sp>
        <p:nvSpPr>
          <p:cNvPr id="3" name="Содержимое 2"/>
          <p:cNvSpPr>
            <a:spLocks noGrp="1"/>
          </p:cNvSpPr>
          <p:nvPr>
            <p:ph idx="1"/>
          </p:nvPr>
        </p:nvSpPr>
        <p:spPr/>
        <p:txBody>
          <a:bodyPr>
            <a:normAutofit lnSpcReduction="10000"/>
          </a:bodyPr>
          <a:lstStyle/>
          <a:p>
            <a:r>
              <a:rPr lang="ru-RU" b="1" dirty="0" smtClean="0">
                <a:solidFill>
                  <a:schemeClr val="bg1"/>
                </a:solidFill>
              </a:rPr>
              <a:t>Большинство ответов – «нет».</a:t>
            </a:r>
          </a:p>
          <a:p>
            <a:r>
              <a:rPr lang="ru-RU" b="1" i="1" dirty="0" smtClean="0">
                <a:solidFill>
                  <a:schemeClr val="bg1"/>
                </a:solidFill>
              </a:rPr>
              <a:t>«Стоит лишь немного поднять зарплату и многие русские согласятся работать дворниками»</a:t>
            </a:r>
          </a:p>
          <a:p>
            <a:r>
              <a:rPr lang="ru-RU" b="1" i="1" dirty="0" smtClean="0">
                <a:solidFill>
                  <a:schemeClr val="bg1"/>
                </a:solidFill>
              </a:rPr>
              <a:t>«Среди россиян много безработных»</a:t>
            </a:r>
          </a:p>
          <a:p>
            <a:r>
              <a:rPr lang="ru-RU" b="1" i="1" dirty="0" smtClean="0">
                <a:solidFill>
                  <a:schemeClr val="bg1"/>
                </a:solidFill>
              </a:rPr>
              <a:t>«Россия должна подниматься своими силами, чтобы никто не вмешивался, не делал что-то плохо ради маленьких каких-то денег»</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Documents and Settings\Светлана\Мои документы\Мои рисунки\Фокус-группа фото\Фокус-група 20.03.14 294_004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6143668"/>
          </a:xfrm>
        </p:spPr>
        <p:txBody>
          <a:bodyPr>
            <a:normAutofit lnSpcReduction="10000"/>
          </a:bodyPr>
          <a:lstStyle/>
          <a:p>
            <a:r>
              <a:rPr lang="ru-RU" b="1" dirty="0" smtClean="0">
                <a:solidFill>
                  <a:schemeClr val="bg1"/>
                </a:solidFill>
              </a:rPr>
              <a:t>«Чуждость» мигрантов </a:t>
            </a:r>
          </a:p>
          <a:p>
            <a:r>
              <a:rPr lang="ru-RU" b="1" dirty="0" smtClean="0">
                <a:solidFill>
                  <a:schemeClr val="bg1"/>
                </a:solidFill>
              </a:rPr>
              <a:t>дистанция «мы / они»</a:t>
            </a:r>
          </a:p>
          <a:p>
            <a:r>
              <a:rPr lang="ru-RU" b="1" dirty="0" smtClean="0">
                <a:solidFill>
                  <a:schemeClr val="bg1"/>
                </a:solidFill>
              </a:rPr>
              <a:t>Не включенность в «наш мир»</a:t>
            </a:r>
          </a:p>
          <a:p>
            <a:r>
              <a:rPr lang="ru-RU" b="1" dirty="0" smtClean="0">
                <a:solidFill>
                  <a:schemeClr val="bg1"/>
                </a:solidFill>
              </a:rPr>
              <a:t>«Мы» о них ничего не знаем – </a:t>
            </a:r>
          </a:p>
          <a:p>
            <a:r>
              <a:rPr lang="ru-RU" b="1" dirty="0" smtClean="0">
                <a:solidFill>
                  <a:schemeClr val="bg1"/>
                </a:solidFill>
              </a:rPr>
              <a:t>В «нашем» мире «они» не находятся</a:t>
            </a:r>
          </a:p>
          <a:p>
            <a:r>
              <a:rPr lang="ru-RU" b="1" dirty="0" smtClean="0">
                <a:solidFill>
                  <a:schemeClr val="bg1"/>
                </a:solidFill>
              </a:rPr>
              <a:t>«</a:t>
            </a:r>
            <a:r>
              <a:rPr lang="ru-RU" b="1" dirty="0" err="1" smtClean="0">
                <a:solidFill>
                  <a:schemeClr val="bg1"/>
                </a:solidFill>
              </a:rPr>
              <a:t>гастарбайтеры</a:t>
            </a:r>
            <a:r>
              <a:rPr lang="ru-RU" b="1" dirty="0" smtClean="0">
                <a:solidFill>
                  <a:schemeClr val="bg1"/>
                </a:solidFill>
              </a:rPr>
              <a:t>» – производственная функция (работники гипермаркетов, строители-чернорабочие, работники ЖКХ, продавцы на рынках, водители общественного транспорта)</a:t>
            </a:r>
          </a:p>
          <a:p>
            <a:r>
              <a:rPr lang="ru-RU" b="1" dirty="0" smtClean="0">
                <a:solidFill>
                  <a:schemeClr val="bg1"/>
                </a:solidFill>
              </a:rPr>
              <a:t>«Мигрант» – неизвестная, неопределенная фигура</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Documents and Settings\Светлана\Мои документы\Мои рисунки\Фокус-группа фото\Фокус-група 20.03.14 132_0032.jpg"/>
          <p:cNvPicPr>
            <a:picLocks noChangeAspect="1" noChangeArrowheads="1"/>
          </p:cNvPicPr>
          <p:nvPr/>
        </p:nvPicPr>
        <p:blipFill>
          <a:blip r:embed="rId2" cstate="print"/>
          <a:srcRect/>
          <a:stretch>
            <a:fillRect/>
          </a:stretch>
        </p:blipFill>
        <p:spPr bwMode="auto">
          <a:xfrm>
            <a:off x="214282" y="160711"/>
            <a:ext cx="8929718" cy="6697289"/>
          </a:xfrm>
          <a:prstGeom prst="rect">
            <a:avLst/>
          </a:prstGeom>
          <a:noFill/>
        </p:spPr>
      </p:pic>
      <p:sp>
        <p:nvSpPr>
          <p:cNvPr id="3" name="Содержимое 2"/>
          <p:cNvSpPr>
            <a:spLocks noGrp="1"/>
          </p:cNvSpPr>
          <p:nvPr>
            <p:ph idx="1"/>
          </p:nvPr>
        </p:nvSpPr>
        <p:spPr>
          <a:xfrm>
            <a:off x="457200" y="357166"/>
            <a:ext cx="8229600" cy="6215106"/>
          </a:xfrm>
        </p:spPr>
        <p:txBody>
          <a:bodyPr>
            <a:normAutofit fontScale="70000" lnSpcReduction="20000"/>
          </a:bodyPr>
          <a:lstStyle/>
          <a:p>
            <a:pPr algn="ctr">
              <a:buNone/>
            </a:pPr>
            <a:r>
              <a:rPr lang="ru-RU" b="1" dirty="0" smtClean="0">
                <a:solidFill>
                  <a:schemeClr val="bg1"/>
                </a:solidFill>
              </a:rPr>
              <a:t>Чужой </a:t>
            </a:r>
          </a:p>
          <a:p>
            <a:pPr algn="ctr">
              <a:buNone/>
            </a:pPr>
            <a:r>
              <a:rPr lang="ru-RU" b="1" dirty="0" smtClean="0">
                <a:solidFill>
                  <a:schemeClr val="bg1"/>
                </a:solidFill>
              </a:rPr>
              <a:t>– неизвестный </a:t>
            </a:r>
          </a:p>
          <a:p>
            <a:pPr algn="ctr">
              <a:buNone/>
            </a:pPr>
            <a:r>
              <a:rPr lang="ru-RU" b="1" dirty="0" smtClean="0">
                <a:solidFill>
                  <a:schemeClr val="bg1"/>
                </a:solidFill>
              </a:rPr>
              <a:t>– отсутствующая реальность </a:t>
            </a:r>
          </a:p>
          <a:p>
            <a:pPr algn="ctr">
              <a:buNone/>
            </a:pPr>
            <a:r>
              <a:rPr lang="ru-RU" b="1" dirty="0" smtClean="0">
                <a:solidFill>
                  <a:schemeClr val="bg1"/>
                </a:solidFill>
              </a:rPr>
              <a:t>– пустое место</a:t>
            </a:r>
          </a:p>
          <a:p>
            <a:pPr>
              <a:buFontTx/>
              <a:buChar char="-"/>
            </a:pPr>
            <a:r>
              <a:rPr lang="ru-RU" b="1" dirty="0" smtClean="0">
                <a:solidFill>
                  <a:schemeClr val="bg1"/>
                </a:solidFill>
              </a:rPr>
              <a:t>Недостаток информации о «чужом»</a:t>
            </a:r>
          </a:p>
          <a:p>
            <a:pPr>
              <a:buFontTx/>
              <a:buChar char="-"/>
            </a:pPr>
            <a:r>
              <a:rPr lang="ru-RU" b="1" dirty="0" smtClean="0">
                <a:solidFill>
                  <a:schemeClr val="bg1"/>
                </a:solidFill>
              </a:rPr>
              <a:t>Восполняется моделями, транслируемыми СМИ</a:t>
            </a:r>
          </a:p>
          <a:p>
            <a:pPr>
              <a:buFontTx/>
              <a:buChar char="-"/>
            </a:pPr>
            <a:r>
              <a:rPr lang="ru-RU" b="1" dirty="0" smtClean="0">
                <a:solidFill>
                  <a:schemeClr val="bg1"/>
                </a:solidFill>
              </a:rPr>
              <a:t>Откуда вы узнаете о мигрантах?</a:t>
            </a:r>
          </a:p>
          <a:p>
            <a:pPr>
              <a:buFontTx/>
              <a:buChar char="-"/>
            </a:pPr>
            <a:r>
              <a:rPr lang="ru-RU" b="1" i="1" dirty="0" smtClean="0">
                <a:solidFill>
                  <a:schemeClr val="bg1"/>
                </a:solidFill>
              </a:rPr>
              <a:t>«по телевизору это говорят (о криминале, связанном с мигрантами)</a:t>
            </a:r>
          </a:p>
          <a:p>
            <a:pPr>
              <a:buFontTx/>
              <a:buChar char="-"/>
            </a:pPr>
            <a:r>
              <a:rPr lang="ru-RU" b="1" i="1" dirty="0" smtClean="0">
                <a:solidFill>
                  <a:schemeClr val="bg1"/>
                </a:solidFill>
              </a:rPr>
              <a:t>«Больше всего это сообщает телевидение. Это новости, это криминал, нарушение санитарных норм, рейды на рынках. Эта информация у нас из СМИ»</a:t>
            </a:r>
          </a:p>
          <a:p>
            <a:pPr>
              <a:buFontTx/>
              <a:buChar char="-"/>
            </a:pPr>
            <a:r>
              <a:rPr lang="ru-RU" b="1" i="1" dirty="0" smtClean="0">
                <a:solidFill>
                  <a:schemeClr val="bg1"/>
                </a:solidFill>
              </a:rPr>
              <a:t>«Из интернета, из новостей»</a:t>
            </a:r>
          </a:p>
          <a:p>
            <a:pPr>
              <a:buFontTx/>
              <a:buChar char="-"/>
            </a:pPr>
            <a:r>
              <a:rPr lang="ru-RU" b="1" i="1" dirty="0" smtClean="0">
                <a:solidFill>
                  <a:schemeClr val="bg1"/>
                </a:solidFill>
              </a:rPr>
              <a:t>«Я телевизор редко смотрю, но если включаю, то попадаю на какие-то специально подготовленные программы, посвященные мигрантам и, естественно, там негатив. И все это нагнетается еще больше».</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357982"/>
          </a:xfrm>
        </p:spPr>
        <p:txBody>
          <a:bodyPr>
            <a:normAutofit fontScale="77500" lnSpcReduction="20000"/>
          </a:bodyPr>
          <a:lstStyle/>
          <a:p>
            <a:r>
              <a:rPr lang="ru-RU" dirty="0" smtClean="0"/>
              <a:t>Формат выполняет функцию «</a:t>
            </a:r>
            <a:r>
              <a:rPr lang="ru-RU" dirty="0" err="1" smtClean="0"/>
              <a:t>псевдосреды</a:t>
            </a:r>
            <a:r>
              <a:rPr lang="ru-RU" dirty="0" smtClean="0"/>
              <a:t>»</a:t>
            </a:r>
          </a:p>
          <a:p>
            <a:r>
              <a:rPr lang="ru-RU" dirty="0" smtClean="0"/>
              <a:t>Информация определенным образом конфигурируется.</a:t>
            </a:r>
          </a:p>
          <a:p>
            <a:r>
              <a:rPr lang="ru-RU" dirty="0"/>
              <a:t>С позиции П. </a:t>
            </a:r>
            <a:r>
              <a:rPr lang="ru-RU" dirty="0" err="1" smtClean="0"/>
              <a:t>Бурдье</a:t>
            </a:r>
            <a:r>
              <a:rPr lang="ru-RU" dirty="0" smtClean="0"/>
              <a:t>, </a:t>
            </a:r>
            <a:r>
              <a:rPr lang="ru-RU" dirty="0"/>
              <a:t>«формат» связан с функцией </a:t>
            </a:r>
            <a:r>
              <a:rPr lang="ru-RU" dirty="0" smtClean="0"/>
              <a:t>цензуры:</a:t>
            </a:r>
          </a:p>
          <a:p>
            <a:pPr>
              <a:buFontTx/>
              <a:buChar char="-"/>
            </a:pPr>
            <a:r>
              <a:rPr lang="ru-RU" dirty="0" smtClean="0"/>
              <a:t>содержательная расстановка акцентов</a:t>
            </a:r>
          </a:p>
          <a:p>
            <a:pPr>
              <a:buFontTx/>
              <a:buChar char="-"/>
            </a:pPr>
            <a:r>
              <a:rPr lang="ru-RU" dirty="0" smtClean="0"/>
              <a:t>ряд </a:t>
            </a:r>
            <a:r>
              <a:rPr lang="ru-RU" dirty="0"/>
              <a:t>мелких </a:t>
            </a:r>
            <a:r>
              <a:rPr lang="ru-RU" dirty="0" smtClean="0"/>
              <a:t>деталей(стиль, задаваемые вопросы, фотоснимки)</a:t>
            </a:r>
          </a:p>
          <a:p>
            <a:pPr>
              <a:buFontTx/>
              <a:buChar char="-"/>
            </a:pPr>
            <a:r>
              <a:rPr lang="ru-RU" dirty="0" smtClean="0"/>
              <a:t>«</a:t>
            </a:r>
            <a:r>
              <a:rPr lang="ru-RU" dirty="0" smtClean="0">
                <a:effectLst>
                  <a:outerShdw blurRad="50800" dist="50800" dir="5400000" algn="ctr" rotWithShape="0">
                    <a:srgbClr val="FF0000"/>
                  </a:outerShdw>
                </a:effectLst>
              </a:rPr>
              <a:t>Предвзятость</a:t>
            </a:r>
            <a:r>
              <a:rPr lang="ru-RU" dirty="0" smtClean="0"/>
              <a:t> </a:t>
            </a:r>
            <a:r>
              <a:rPr lang="ru-RU" dirty="0"/>
              <a:t>в подаче новостей может быть выражена даже </a:t>
            </a:r>
            <a:r>
              <a:rPr lang="ru-RU" dirty="0">
                <a:effectLst>
                  <a:outerShdw blurRad="50800" dist="50800" dir="5400000" algn="ctr" rotWithShape="0">
                    <a:srgbClr val="FF0000"/>
                  </a:outerShdw>
                </a:effectLst>
              </a:rPr>
              <a:t>синтаксической структурой предложений,</a:t>
            </a:r>
            <a:r>
              <a:rPr lang="ru-RU" dirty="0"/>
              <a:t> например, с помощью </a:t>
            </a:r>
            <a:r>
              <a:rPr lang="ru-RU" dirty="0">
                <a:effectLst>
                  <a:outerShdw blurRad="50800" dist="50800" dir="5400000" algn="ctr" rotWithShape="0">
                    <a:srgbClr val="FF0000"/>
                  </a:outerShdw>
                </a:effectLst>
              </a:rPr>
              <a:t>активных или пассивных конструкций</a:t>
            </a:r>
            <a:r>
              <a:rPr lang="ru-RU" dirty="0"/>
              <a:t>, которые позволяют журналистам помещать или не помещать действующих лиц в позицию субъекта</a:t>
            </a:r>
            <a:r>
              <a:rPr lang="ru-RU" dirty="0" smtClean="0"/>
              <a:t>» (Т. </a:t>
            </a:r>
            <a:r>
              <a:rPr lang="ru-RU" dirty="0" err="1" smtClean="0"/>
              <a:t>ван</a:t>
            </a:r>
            <a:r>
              <a:rPr lang="ru-RU" dirty="0" smtClean="0"/>
              <a:t> Дейк).</a:t>
            </a:r>
          </a:p>
          <a:p>
            <a:pPr>
              <a:buFontTx/>
              <a:buChar char="-"/>
            </a:pPr>
            <a:r>
              <a:rPr lang="ru-RU" dirty="0" smtClean="0"/>
              <a:t>Языковые способы выражения соотносятся с идеологическими установками газет и отдельных журналистов.</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Светлана\Мои документы\Мои рисунки\Фокус-группа фото\Фокус-група 20.03.14 012_0005.jpg"/>
          <p:cNvPicPr>
            <a:picLocks noChangeAspect="1" noChangeArrowheads="1"/>
          </p:cNvPicPr>
          <p:nvPr/>
        </p:nvPicPr>
        <p:blipFill>
          <a:blip r:embed="rId2" cstate="print"/>
          <a:srcRect/>
          <a:stretch>
            <a:fillRect/>
          </a:stretch>
        </p:blipFill>
        <p:spPr bwMode="auto">
          <a:xfrm>
            <a:off x="142844" y="107133"/>
            <a:ext cx="8786874" cy="6590156"/>
          </a:xfrm>
          <a:prstGeom prst="rect">
            <a:avLst/>
          </a:prstGeom>
          <a:noFill/>
        </p:spPr>
      </p:pic>
      <p:sp>
        <p:nvSpPr>
          <p:cNvPr id="3" name="Содержимое 2"/>
          <p:cNvSpPr>
            <a:spLocks noGrp="1"/>
          </p:cNvSpPr>
          <p:nvPr>
            <p:ph idx="1"/>
          </p:nvPr>
        </p:nvSpPr>
        <p:spPr>
          <a:xfrm>
            <a:off x="457200" y="714356"/>
            <a:ext cx="8229600" cy="5715040"/>
          </a:xfrm>
        </p:spPr>
        <p:txBody>
          <a:bodyPr/>
          <a:lstStyle/>
          <a:p>
            <a:r>
              <a:rPr lang="ru-RU" b="1" dirty="0" smtClean="0">
                <a:solidFill>
                  <a:schemeClr val="bg1"/>
                </a:solidFill>
              </a:rPr>
              <a:t>В апреле 2014 </a:t>
            </a:r>
            <a:r>
              <a:rPr lang="ru-RU" b="1" dirty="0" smtClean="0"/>
              <a:t>гг. были проведены </a:t>
            </a:r>
            <a:r>
              <a:rPr lang="ru-RU" b="1" dirty="0" smtClean="0">
                <a:solidFill>
                  <a:schemeClr val="bg1"/>
                </a:solidFill>
              </a:rPr>
              <a:t>2 </a:t>
            </a:r>
            <a:r>
              <a:rPr lang="ru-RU" b="1" dirty="0" err="1" smtClean="0">
                <a:solidFill>
                  <a:schemeClr val="bg1"/>
                </a:solidFill>
              </a:rPr>
              <a:t>фокус-</a:t>
            </a:r>
            <a:r>
              <a:rPr lang="ru-RU" b="1" dirty="0" err="1" smtClean="0"/>
              <a:t>группы</a:t>
            </a:r>
            <a:r>
              <a:rPr lang="ru-RU" b="1" dirty="0" smtClean="0">
                <a:solidFill>
                  <a:schemeClr val="bg1"/>
                </a:solidFill>
              </a:rPr>
              <a:t> со студе</a:t>
            </a:r>
            <a:r>
              <a:rPr lang="ru-RU" b="1" dirty="0" smtClean="0"/>
              <a:t>нтами </a:t>
            </a:r>
            <a:r>
              <a:rPr lang="ru-RU" b="1" dirty="0" err="1" smtClean="0"/>
              <a:t>бакалав</a:t>
            </a:r>
            <a:r>
              <a:rPr lang="ru-RU" b="1" dirty="0" err="1" smtClean="0">
                <a:solidFill>
                  <a:schemeClr val="bg1"/>
                </a:solidFill>
              </a:rPr>
              <a:t>риата</a:t>
            </a:r>
            <a:r>
              <a:rPr lang="ru-RU" b="1" dirty="0" smtClean="0">
                <a:solidFill>
                  <a:schemeClr val="bg1"/>
                </a:solidFill>
              </a:rPr>
              <a:t> </a:t>
            </a:r>
            <a:r>
              <a:rPr lang="ru-RU" b="1" dirty="0" smtClean="0"/>
              <a:t>н</a:t>
            </a:r>
            <a:r>
              <a:rPr lang="ru-RU" b="1" dirty="0" smtClean="0">
                <a:solidFill>
                  <a:schemeClr val="bg1"/>
                </a:solidFill>
              </a:rPr>
              <a:t>аправления по</a:t>
            </a:r>
            <a:r>
              <a:rPr lang="ru-RU" b="1" dirty="0" smtClean="0"/>
              <a:t>дгото</a:t>
            </a:r>
            <a:r>
              <a:rPr lang="ru-RU" b="1" dirty="0" smtClean="0">
                <a:solidFill>
                  <a:schemeClr val="bg1"/>
                </a:solidFill>
              </a:rPr>
              <a:t>вки «р</a:t>
            </a:r>
            <a:r>
              <a:rPr lang="ru-RU" b="1" dirty="0" smtClean="0"/>
              <a:t>ек</a:t>
            </a:r>
            <a:r>
              <a:rPr lang="ru-RU" b="1" dirty="0" smtClean="0">
                <a:solidFill>
                  <a:schemeClr val="bg1"/>
                </a:solidFill>
              </a:rPr>
              <a:t>лама и связи с общественность</a:t>
            </a:r>
            <a:r>
              <a:rPr lang="ru-RU" b="1" dirty="0" smtClean="0"/>
              <a:t>ю» </a:t>
            </a:r>
            <a:r>
              <a:rPr lang="ru-RU" b="1" dirty="0" smtClean="0">
                <a:solidFill>
                  <a:schemeClr val="bg1"/>
                </a:solidFill>
              </a:rPr>
              <a:t>(дневная и вечерняя формы обучения)</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«Формат» -  расстановка элементов или пунктуация сообщения. </a:t>
            </a:r>
            <a:br>
              <a:rPr lang="ru-RU" dirty="0" smtClean="0"/>
            </a:br>
            <a:endParaRPr lang="ru-RU" dirty="0"/>
          </a:p>
        </p:txBody>
      </p:sp>
      <p:pic>
        <p:nvPicPr>
          <p:cNvPr id="3" name="Picture 2" descr="C:\Documents and Settings\Светлана\Рабочий стол\Формат.jpg"/>
          <p:cNvPicPr>
            <a:picLocks noGrp="1" noChangeAspect="1" noChangeArrowheads="1"/>
          </p:cNvPicPr>
          <p:nvPr>
            <p:ph idx="1"/>
          </p:nvPr>
        </p:nvPicPr>
        <p:blipFill>
          <a:blip r:embed="rId2" cstate="print"/>
          <a:srcRect/>
          <a:stretch>
            <a:fillRect/>
          </a:stretch>
        </p:blipFill>
        <p:spPr bwMode="auto">
          <a:xfrm>
            <a:off x="419918" y="1428736"/>
            <a:ext cx="8295485" cy="486380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p:spPr>
        <p:txBody>
          <a:bodyPr/>
          <a:lstStyle/>
          <a:p>
            <a:r>
              <a:rPr lang="ru-RU" dirty="0" smtClean="0"/>
              <a:t>СМИ – фиксируют нечто как событие</a:t>
            </a:r>
          </a:p>
          <a:p>
            <a:endParaRPr lang="ru-RU" dirty="0"/>
          </a:p>
          <a:p>
            <a:r>
              <a:rPr lang="ru-RU" dirty="0" smtClean="0"/>
              <a:t>Возможность различных интерпретаций реальности</a:t>
            </a:r>
          </a:p>
          <a:p>
            <a:endParaRPr lang="ru-RU" dirty="0"/>
          </a:p>
          <a:p>
            <a:r>
              <a:rPr lang="ru-RU" dirty="0" smtClean="0"/>
              <a:t>Множество форматов – вариативность мира</a:t>
            </a:r>
          </a:p>
          <a:p>
            <a:endParaRPr lang="ru-RU" dirty="0"/>
          </a:p>
          <a:p>
            <a:r>
              <a:rPr lang="ru-RU" dirty="0" smtClean="0"/>
              <a:t>Область неопределенности</a:t>
            </a:r>
            <a:endParaRPr lang="ru-RU" dirty="0"/>
          </a:p>
        </p:txBody>
      </p:sp>
      <p:cxnSp>
        <p:nvCxnSpPr>
          <p:cNvPr id="5" name="Прямая со стрелкой 4"/>
          <p:cNvCxnSpPr/>
          <p:nvPr/>
        </p:nvCxnSpPr>
        <p:spPr>
          <a:xfrm rot="5400000">
            <a:off x="3929058" y="121442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rot="5400000">
            <a:off x="3750463" y="2750339"/>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5400000">
            <a:off x="3821901" y="4393413"/>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143668"/>
          </a:xfrm>
        </p:spPr>
        <p:txBody>
          <a:bodyPr/>
          <a:lstStyle/>
          <a:p>
            <a:r>
              <a:rPr lang="ru-RU" dirty="0" err="1" smtClean="0"/>
              <a:t>Медиатекст</a:t>
            </a:r>
            <a:r>
              <a:rPr lang="ru-RU" dirty="0" smtClean="0"/>
              <a:t> фокусирует взгляд аудитории</a:t>
            </a:r>
          </a:p>
          <a:p>
            <a:endParaRPr lang="ru-RU" dirty="0"/>
          </a:p>
          <a:p>
            <a:r>
              <a:rPr lang="ru-RU" dirty="0" smtClean="0"/>
              <a:t>Происходит «размывание»видения</a:t>
            </a:r>
          </a:p>
          <a:p>
            <a:endParaRPr lang="ru-RU" dirty="0"/>
          </a:p>
          <a:p>
            <a:r>
              <a:rPr lang="ru-RU" dirty="0" smtClean="0"/>
              <a:t>Взгляд рассеивается во множестве сообщений</a:t>
            </a:r>
            <a:endParaRPr lang="ru-RU" dirty="0"/>
          </a:p>
        </p:txBody>
      </p:sp>
      <p:cxnSp>
        <p:nvCxnSpPr>
          <p:cNvPr id="7" name="Прямая со стрелкой 6"/>
          <p:cNvCxnSpPr/>
          <p:nvPr/>
        </p:nvCxnSpPr>
        <p:spPr>
          <a:xfrm rot="5400000">
            <a:off x="4107653" y="1321579"/>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rot="5400000">
            <a:off x="4000496" y="250030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p:spPr>
        <p:txBody>
          <a:bodyPr>
            <a:normAutofit fontScale="92500" lnSpcReduction="10000"/>
          </a:bodyPr>
          <a:lstStyle/>
          <a:p>
            <a:r>
              <a:rPr lang="ru-RU" dirty="0"/>
              <a:t>66% публикаций сообщают о росте преступности, коррупции, нелегальной торговле алкоголем, поддельных документах, авариях с участием мигрантов, росте заболеваний </a:t>
            </a:r>
            <a:r>
              <a:rPr lang="ru-RU" dirty="0" err="1"/>
              <a:t>СПИДом</a:t>
            </a:r>
            <a:r>
              <a:rPr lang="ru-RU" dirty="0"/>
              <a:t> и туберкулезом, нарушениях миграционного законодательства, прочно связывая усиление негативных социальных явлений в России с темой миграции.</a:t>
            </a:r>
          </a:p>
          <a:p>
            <a:pPr>
              <a:buNone/>
            </a:pPr>
            <a:r>
              <a:rPr lang="ru-RU" dirty="0" smtClean="0"/>
              <a:t>Соответствие норме / несоответствие норме </a:t>
            </a:r>
          </a:p>
          <a:p>
            <a:pPr>
              <a:buNone/>
            </a:pPr>
            <a:r>
              <a:rPr lang="ru-RU" dirty="0" smtClean="0"/>
              <a:t>Мы / Они</a:t>
            </a:r>
          </a:p>
          <a:p>
            <a:pPr>
              <a:buNone/>
            </a:pPr>
            <a:r>
              <a:rPr lang="ru-RU" dirty="0" smtClean="0"/>
              <a:t>Несоответствие норме/ несоответствие норме </a:t>
            </a:r>
          </a:p>
          <a:p>
            <a:pPr>
              <a:buNone/>
            </a:pPr>
            <a:r>
              <a:rPr lang="ru-RU" dirty="0" smtClean="0"/>
              <a:t>Норма - ?</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Documents and Settings\Светлана\Мои документы\Мои рисунки\Фокус-группа фото\Фокус-група 20.03.14 030_0016.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0" y="0"/>
            <a:ext cx="9144000" cy="6858000"/>
          </a:xfrm>
        </p:spPr>
        <p:txBody>
          <a:bodyPr>
            <a:normAutofit fontScale="62500" lnSpcReduction="20000"/>
          </a:bodyPr>
          <a:lstStyle/>
          <a:p>
            <a:r>
              <a:rPr lang="ru-RU" b="1" dirty="0" smtClean="0">
                <a:solidFill>
                  <a:schemeClr val="bg1"/>
                </a:solidFill>
              </a:rPr>
              <a:t>Студентам для обсуждения были предложены следующие вопросы:</a:t>
            </a:r>
          </a:p>
          <a:p>
            <a:r>
              <a:rPr lang="ru-RU" b="1" dirty="0" smtClean="0">
                <a:solidFill>
                  <a:schemeClr val="bg1"/>
                </a:solidFill>
              </a:rPr>
              <a:t>1. Сталкиваетесь </a:t>
            </a:r>
            <a:r>
              <a:rPr lang="ru-RU" b="1" dirty="0">
                <a:solidFill>
                  <a:schemeClr val="bg1"/>
                </a:solidFill>
              </a:rPr>
              <a:t>ли Вы с приезжими-мигрантами в своей повседневной жизни? Где и при каких обстоятельствах?</a:t>
            </a:r>
          </a:p>
          <a:p>
            <a:r>
              <a:rPr lang="ru-RU" b="1" dirty="0">
                <a:solidFill>
                  <a:schemeClr val="bg1"/>
                </a:solidFill>
              </a:rPr>
              <a:t>2. Влияет ли каким-то образом на Вашу жизнь присутствие мигрантов в Вашем городе</a:t>
            </a:r>
            <a:r>
              <a:rPr lang="ru-RU" b="1" dirty="0" smtClean="0">
                <a:solidFill>
                  <a:schemeClr val="bg1"/>
                </a:solidFill>
              </a:rPr>
              <a:t>?</a:t>
            </a:r>
          </a:p>
          <a:p>
            <a:r>
              <a:rPr lang="ru-RU" b="1" dirty="0" smtClean="0">
                <a:solidFill>
                  <a:schemeClr val="bg1"/>
                </a:solidFill>
              </a:rPr>
              <a:t>3</a:t>
            </a:r>
            <a:r>
              <a:rPr lang="ru-RU" b="1" dirty="0">
                <a:solidFill>
                  <a:schemeClr val="bg1"/>
                </a:solidFill>
              </a:rPr>
              <a:t>. Необходима ли, по Вашему мнению, трудовая миграция</a:t>
            </a:r>
            <a:r>
              <a:rPr lang="ru-RU" b="1" dirty="0" smtClean="0">
                <a:solidFill>
                  <a:schemeClr val="bg1"/>
                </a:solidFill>
              </a:rPr>
              <a:t>?</a:t>
            </a:r>
          </a:p>
          <a:p>
            <a:r>
              <a:rPr lang="ru-RU" b="1" dirty="0" smtClean="0">
                <a:solidFill>
                  <a:schemeClr val="bg1"/>
                </a:solidFill>
              </a:rPr>
              <a:t>4</a:t>
            </a:r>
            <a:r>
              <a:rPr lang="ru-RU" b="1" dirty="0">
                <a:solidFill>
                  <a:schemeClr val="bg1"/>
                </a:solidFill>
              </a:rPr>
              <a:t>. Как Вы считаете, из каких регионов приехало большинство трудовых </a:t>
            </a:r>
            <a:r>
              <a:rPr lang="ru-RU" b="1" dirty="0" smtClean="0">
                <a:solidFill>
                  <a:schemeClr val="bg1"/>
                </a:solidFill>
              </a:rPr>
              <a:t>мигрантов?</a:t>
            </a:r>
          </a:p>
          <a:p>
            <a:r>
              <a:rPr lang="ru-RU" b="1" dirty="0" smtClean="0">
                <a:solidFill>
                  <a:schemeClr val="bg1"/>
                </a:solidFill>
              </a:rPr>
              <a:t>5</a:t>
            </a:r>
            <a:r>
              <a:rPr lang="ru-RU" b="1" dirty="0">
                <a:solidFill>
                  <a:schemeClr val="bg1"/>
                </a:solidFill>
              </a:rPr>
              <a:t>. В каких сферах, по Вашему мнению, наибольшая занятость трудовых мигрантов</a:t>
            </a:r>
            <a:r>
              <a:rPr lang="ru-RU" b="1" dirty="0" smtClean="0">
                <a:solidFill>
                  <a:schemeClr val="bg1"/>
                </a:solidFill>
              </a:rPr>
              <a:t>?</a:t>
            </a:r>
          </a:p>
          <a:p>
            <a:r>
              <a:rPr lang="ru-RU" b="1" dirty="0" smtClean="0">
                <a:solidFill>
                  <a:schemeClr val="bg1"/>
                </a:solidFill>
              </a:rPr>
              <a:t>6</a:t>
            </a:r>
            <a:r>
              <a:rPr lang="ru-RU" b="1" dirty="0">
                <a:solidFill>
                  <a:schemeClr val="bg1"/>
                </a:solidFill>
              </a:rPr>
              <a:t>. Существует ли позитивные /негативные последствия жизни и работы мигрантов</a:t>
            </a:r>
            <a:r>
              <a:rPr lang="ru-RU" b="1" dirty="0" smtClean="0">
                <a:solidFill>
                  <a:schemeClr val="bg1"/>
                </a:solidFill>
              </a:rPr>
              <a:t>?</a:t>
            </a:r>
          </a:p>
          <a:p>
            <a:r>
              <a:rPr lang="ru-RU" b="1" dirty="0" smtClean="0">
                <a:solidFill>
                  <a:schemeClr val="bg1"/>
                </a:solidFill>
              </a:rPr>
              <a:t>7</a:t>
            </a:r>
            <a:r>
              <a:rPr lang="ru-RU" b="1" dirty="0">
                <a:solidFill>
                  <a:schemeClr val="bg1"/>
                </a:solidFill>
              </a:rPr>
              <a:t>. Каким образом, по Вашему мнению, изменится жизнь России, если миграционный поток останется прежним /усилится/снизится</a:t>
            </a:r>
            <a:r>
              <a:rPr lang="ru-RU" b="1" dirty="0" smtClean="0">
                <a:solidFill>
                  <a:schemeClr val="bg1"/>
                </a:solidFill>
              </a:rPr>
              <a:t>?</a:t>
            </a:r>
          </a:p>
          <a:p>
            <a:r>
              <a:rPr lang="ru-RU" b="1" dirty="0" smtClean="0">
                <a:solidFill>
                  <a:schemeClr val="bg1"/>
                </a:solidFill>
              </a:rPr>
              <a:t>8</a:t>
            </a:r>
            <a:r>
              <a:rPr lang="ru-RU" b="1" dirty="0">
                <a:solidFill>
                  <a:schemeClr val="bg1"/>
                </a:solidFill>
              </a:rPr>
              <a:t>. Из каких источников Вы, в основном, узнаете о мигрантах, их этнической/религиозной принадлежности, образе жизни, занятости – из средств массовой информации, или из собственных наблюдений</a:t>
            </a:r>
            <a:r>
              <a:rPr lang="ru-RU" b="1" dirty="0" smtClean="0">
                <a:solidFill>
                  <a:schemeClr val="bg1"/>
                </a:solidFill>
              </a:rPr>
              <a:t>?</a:t>
            </a:r>
          </a:p>
          <a:p>
            <a:r>
              <a:rPr lang="ru-RU" b="1" dirty="0" smtClean="0">
                <a:solidFill>
                  <a:schemeClr val="bg1"/>
                </a:solidFill>
              </a:rPr>
              <a:t>9</a:t>
            </a:r>
            <a:r>
              <a:rPr lang="ru-RU" b="1" dirty="0">
                <a:solidFill>
                  <a:schemeClr val="bg1"/>
                </a:solidFill>
              </a:rPr>
              <a:t>. Считаете ли Вы, что СМИ достаточно правдиво представляют информацию, связанную с миграцией? Какие недостатки в представлении мигрантов и миграции СМИ Вы можете отметить</a:t>
            </a:r>
            <a:r>
              <a:rPr lang="ru-RU" b="1" dirty="0" smtClean="0">
                <a:solidFill>
                  <a:schemeClr val="bg1"/>
                </a:solidFill>
              </a:rPr>
              <a:t>?</a:t>
            </a:r>
          </a:p>
          <a:p>
            <a:r>
              <a:rPr lang="ru-RU" b="1" dirty="0" smtClean="0">
                <a:solidFill>
                  <a:schemeClr val="bg1"/>
                </a:solidFill>
              </a:rPr>
              <a:t>10</a:t>
            </a:r>
            <a:r>
              <a:rPr lang="ru-RU" b="1" dirty="0">
                <a:solidFill>
                  <a:schemeClr val="bg1"/>
                </a:solidFill>
              </a:rPr>
              <a:t>. Считаете ли Вы существующую миграционную политику эффективной? Какие недостатки миграционной политики Вы можете отметить? Как, по Вашему мнению, можно улучшить работу миграционных служб?</a:t>
            </a:r>
            <a:r>
              <a:rPr lang="ru-RU" dirty="0"/>
              <a:t/>
            </a:r>
            <a:br>
              <a:rPr lang="ru-RU" dirty="0"/>
            </a:b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25470"/>
          </a:xfrm>
        </p:spPr>
        <p:txBody>
          <a:bodyPr>
            <a:normAutofit fontScale="90000"/>
          </a:bodyPr>
          <a:lstStyle/>
          <a:p>
            <a:r>
              <a:rPr lang="ru-RU" dirty="0" smtClean="0"/>
              <a:t>Пример стенограммы </a:t>
            </a:r>
            <a:r>
              <a:rPr lang="ru-RU" dirty="0" err="1" smtClean="0"/>
              <a:t>фокус-группы</a:t>
            </a:r>
            <a:r>
              <a:rPr lang="ru-RU" dirty="0" smtClean="0"/>
              <a:t>:</a:t>
            </a:r>
            <a:endParaRPr lang="ru-RU" dirty="0"/>
          </a:p>
        </p:txBody>
      </p:sp>
      <p:sp>
        <p:nvSpPr>
          <p:cNvPr id="3" name="Содержимое 2"/>
          <p:cNvSpPr>
            <a:spLocks noGrp="1"/>
          </p:cNvSpPr>
          <p:nvPr>
            <p:ph idx="1"/>
          </p:nvPr>
        </p:nvSpPr>
        <p:spPr>
          <a:xfrm>
            <a:off x="0" y="1214422"/>
            <a:ext cx="9144000" cy="5429288"/>
          </a:xfrm>
        </p:spPr>
        <p:txBody>
          <a:bodyPr>
            <a:noAutofit/>
          </a:bodyPr>
          <a:lstStyle/>
          <a:p>
            <a:r>
              <a:rPr lang="ru-RU" sz="1100" b="1" dirty="0"/>
              <a:t>Фокус-группа 2 курс</a:t>
            </a:r>
          </a:p>
          <a:p>
            <a:r>
              <a:rPr lang="ru-RU" sz="1100" i="1" dirty="0"/>
              <a:t>- Сталкивались ли вы с мигрантами?</a:t>
            </a:r>
          </a:p>
          <a:p>
            <a:r>
              <a:rPr lang="ru-RU" sz="1100" b="1" dirty="0"/>
              <a:t>Маша. </a:t>
            </a:r>
            <a:r>
              <a:rPr lang="ru-RU" sz="1100" dirty="0"/>
              <a:t>Мы все живем в большом городе, где много приезжих,  и у нас есть </a:t>
            </a:r>
            <a:r>
              <a:rPr lang="ru-RU" sz="1100" dirty="0" err="1"/>
              <a:t>есть</a:t>
            </a:r>
            <a:r>
              <a:rPr lang="ru-RU" sz="1100" dirty="0"/>
              <a:t> и положительные и отрицательные впечатления от мигрантов. К девочкам, наверняка, приставали какие-нибудь выходцы из ближайшего зарубежья со скользкими комплиментами. Или… я замечала, что в метро места уступают как раз они. Молодые люди славянской внешности спокойно сидят при виде беременной женщины, или пожилого человека, а </a:t>
            </a:r>
            <a:r>
              <a:rPr lang="ru-RU" sz="1100" dirty="0" err="1"/>
              <a:t>гастарбайтеры</a:t>
            </a:r>
            <a:r>
              <a:rPr lang="ru-RU" sz="1100" dirty="0"/>
              <a:t> уступают даже мне. </a:t>
            </a:r>
          </a:p>
          <a:p>
            <a:r>
              <a:rPr lang="ru-RU" sz="1100" b="1" dirty="0"/>
              <a:t>Вика.</a:t>
            </a:r>
            <a:r>
              <a:rPr lang="ru-RU" sz="1100" dirty="0"/>
              <a:t> Это восточные мужчины, у них присутствует уважение к старшим и для них – это действительно норма. Как наши мужчины, тем более в Петербурге – в культурной столице, могут сидеть и не уступать место?  По поводу того, что к девушкам пристают – многие девушки сами провоцируют это. У них в стране считается, что женщины должны вести себя скромно, одеваться скромно, не откровенно. А когда девушки нескромно одеваются, для них (</a:t>
            </a:r>
            <a:r>
              <a:rPr lang="ru-RU" sz="1100" dirty="0" err="1"/>
              <a:t>гастарбайтеров</a:t>
            </a:r>
            <a:r>
              <a:rPr lang="ru-RU" sz="1100" dirty="0"/>
              <a:t>) – это вызов. Они смотрят на нее как на женщину легкого поведения. </a:t>
            </a:r>
          </a:p>
          <a:p>
            <a:r>
              <a:rPr lang="ru-RU" sz="1100" dirty="0"/>
              <a:t>Маша. Некоторые девушки одеваются слишком откровенно. Но в любом случае, когда мы приезжаем в Египет, или в другую страну с другим менталитетом, мы стараемся не мир вокруг нас подстроить под свои привычки, а сами подстроиться под те обстоятельства, куда мы приехали. Когда мы приезжаем в другую страну, нам говорят – не надевайте слишком короткие юбки, вас могут не так понять, старайтесь носить головной убор или что-то такое. И мы подстраиваемся под то место, куда мы приехали. И, мне кажется, это неправильно, что если мы одеваемся в нашей стране иначе, чем женщины в их странах, то с нами можно позволить себе лишнее. Они приехали в новое место и нужно привыкать к новым для них законам и порядкам. Они здесь гости, а не мы. </a:t>
            </a:r>
          </a:p>
          <a:p>
            <a:r>
              <a:rPr lang="ru-RU" sz="1100" b="1" dirty="0" err="1"/>
              <a:t>Айсель</a:t>
            </a:r>
            <a:r>
              <a:rPr lang="ru-RU" sz="1100" b="1" dirty="0"/>
              <a:t>.</a:t>
            </a:r>
            <a:r>
              <a:rPr lang="ru-RU" sz="1100" dirty="0"/>
              <a:t> Женщины-приезжие неадекватно относятся к девушкам, которые здесь живут. Если мужчины делают комплименты, хоть и скользкие и неприятные, то это не так по сравнению с тем как относятся женщины. Они могут спокойно тебя обозвать, нахамить тебе из-за того, что ты одета открыто. </a:t>
            </a:r>
          </a:p>
          <a:p>
            <a:r>
              <a:rPr lang="ru-RU" sz="1100" b="1" dirty="0"/>
              <a:t>Вика. </a:t>
            </a:r>
            <a:r>
              <a:rPr lang="ru-RU" sz="1100" dirty="0"/>
              <a:t>Не так давно я узнала, что у мигрантов появилась возможность изучать русский язык, социальная реклама под девизом «Никогда не поздно выучить язык в стране, куда ты переехал» существует. Это очень правильно и я где-то читала, что проводили опрос и мигранты обрадовались, что появилась возможность бесплатно выучить язык. Им самим не комфортно, многие косо смотрят, когда они разговаривают на своем языке, иногда доходит до драк. Это очень здорово, что такая возможность появилась у них. </a:t>
            </a:r>
          </a:p>
          <a:p>
            <a:r>
              <a:rPr lang="ru-RU" sz="1100" dirty="0"/>
              <a:t>- Как вы считаете, наше общество настроено на включение мигрантов?</a:t>
            </a:r>
          </a:p>
          <a:p>
            <a:r>
              <a:rPr lang="ru-RU" sz="1100" dirty="0"/>
              <a:t> </a:t>
            </a:r>
            <a:r>
              <a:rPr lang="ru-RU" sz="1100" b="1" dirty="0"/>
              <a:t>Маша.</a:t>
            </a:r>
            <a:r>
              <a:rPr lang="ru-RU" sz="1100" dirty="0"/>
              <a:t> Законодательно, наверное, стараются. Какую-то настройку произвести, но, наверное, сами люди не вполне готовы, потому что у нас есть клише в сознании, которые все-таки действуют, о том, что… чужак, всякие шутки по поводу того, что «дорогу покажешь»? Что они не знают что и как. Они работают вроде как в общественном транспорте, или на такси, но не знают ничего о стране, не уважают нас, режут барана, когда не нужно, танцуют свои танцы на красной площади и т.д. У нас есть такие негативные впечатления, которые будет очень сложно вывести из сознания, даже если государство примет какие-то меры, для того, чтобы включить их в наше общество.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Светлана\Мои документы\Мои рисунки\Фокус-группа фото\Фокус-група 20.03.14 042_0019.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457200" y="274638"/>
            <a:ext cx="8229600" cy="654032"/>
          </a:xfrm>
        </p:spPr>
        <p:txBody>
          <a:bodyPr>
            <a:normAutofit fontScale="90000"/>
          </a:bodyPr>
          <a:lstStyle/>
          <a:p>
            <a:r>
              <a:rPr lang="ru-RU" b="1" dirty="0" smtClean="0">
                <a:solidFill>
                  <a:schemeClr val="bg1"/>
                </a:solidFill>
              </a:rPr>
              <a:t>Анализ материала</a:t>
            </a:r>
            <a:endParaRPr lang="ru-RU" b="1" dirty="0">
              <a:solidFill>
                <a:schemeClr val="bg1"/>
              </a:solidFill>
            </a:endParaRPr>
          </a:p>
        </p:txBody>
      </p:sp>
      <p:sp>
        <p:nvSpPr>
          <p:cNvPr id="3" name="Содержимое 2"/>
          <p:cNvSpPr>
            <a:spLocks noGrp="1"/>
          </p:cNvSpPr>
          <p:nvPr>
            <p:ph idx="1"/>
          </p:nvPr>
        </p:nvSpPr>
        <p:spPr>
          <a:xfrm>
            <a:off x="457200" y="1071546"/>
            <a:ext cx="8229600" cy="5500726"/>
          </a:xfrm>
        </p:spPr>
        <p:txBody>
          <a:bodyPr>
            <a:normAutofit fontScale="55000" lnSpcReduction="20000"/>
          </a:bodyPr>
          <a:lstStyle/>
          <a:p>
            <a:pPr marL="514350" indent="-514350">
              <a:buAutoNum type="arabicPeriod"/>
            </a:pPr>
            <a:r>
              <a:rPr lang="ru-RU" b="1" dirty="0" smtClean="0">
                <a:solidFill>
                  <a:schemeClr val="bg1"/>
                </a:solidFill>
              </a:rPr>
              <a:t>Выделение обсуждаемых тем:</a:t>
            </a:r>
          </a:p>
          <a:p>
            <a:pPr marL="514350" indent="-514350"/>
            <a:r>
              <a:rPr lang="ru-RU" b="1" dirty="0" smtClean="0">
                <a:solidFill>
                  <a:schemeClr val="bg1"/>
                </a:solidFill>
              </a:rPr>
              <a:t>Положительное о мигрантах</a:t>
            </a:r>
          </a:p>
          <a:p>
            <a:pPr marL="514350" indent="-514350"/>
            <a:r>
              <a:rPr lang="ru-RU" b="1" dirty="0" smtClean="0">
                <a:solidFill>
                  <a:schemeClr val="bg1"/>
                </a:solidFill>
              </a:rPr>
              <a:t>Собирательное понятие «узбеки»</a:t>
            </a:r>
          </a:p>
          <a:p>
            <a:pPr marL="514350" indent="-514350"/>
            <a:r>
              <a:rPr lang="ru-RU" b="1" dirty="0" smtClean="0">
                <a:solidFill>
                  <a:schemeClr val="bg1"/>
                </a:solidFill>
              </a:rPr>
              <a:t>Они не хотят соблюдать наши нормы / Мы уважаем их законы</a:t>
            </a:r>
          </a:p>
          <a:p>
            <a:pPr marL="514350" indent="-514350"/>
            <a:r>
              <a:rPr lang="ru-RU" b="1" dirty="0" smtClean="0">
                <a:solidFill>
                  <a:schemeClr val="bg1"/>
                </a:solidFill>
              </a:rPr>
              <a:t>Мигранты опасны (криминал)</a:t>
            </a:r>
          </a:p>
          <a:p>
            <a:pPr marL="514350" indent="-514350"/>
            <a:r>
              <a:rPr lang="ru-RU" b="1" dirty="0" smtClean="0">
                <a:solidFill>
                  <a:schemeClr val="bg1"/>
                </a:solidFill>
              </a:rPr>
              <a:t>Пристают к девушкам</a:t>
            </a:r>
          </a:p>
          <a:p>
            <a:pPr marL="514350" indent="-514350"/>
            <a:r>
              <a:rPr lang="ru-RU" b="1" dirty="0" smtClean="0">
                <a:solidFill>
                  <a:schemeClr val="bg1"/>
                </a:solidFill>
              </a:rPr>
              <a:t>Они хотят переделать наш мир по-своему.</a:t>
            </a:r>
          </a:p>
          <a:p>
            <a:pPr marL="514350" indent="-514350"/>
            <a:r>
              <a:rPr lang="ru-RU" b="1" dirty="0" smtClean="0">
                <a:solidFill>
                  <a:schemeClr val="bg1"/>
                </a:solidFill>
              </a:rPr>
              <a:t>Они хотят / не хотят изучать язык</a:t>
            </a:r>
          </a:p>
          <a:p>
            <a:pPr marL="514350" indent="-514350"/>
            <a:r>
              <a:rPr lang="ru-RU" b="1" dirty="0" smtClean="0">
                <a:solidFill>
                  <a:schemeClr val="bg1"/>
                </a:solidFill>
              </a:rPr>
              <a:t>У них иная культура</a:t>
            </a:r>
          </a:p>
          <a:p>
            <a:pPr marL="514350" indent="-514350"/>
            <a:r>
              <a:rPr lang="ru-RU" b="1" dirty="0" smtClean="0">
                <a:solidFill>
                  <a:schemeClr val="bg1"/>
                </a:solidFill>
              </a:rPr>
              <a:t>Меры по включению мигрантов в нашу культуру</a:t>
            </a:r>
          </a:p>
          <a:p>
            <a:pPr marL="514350" indent="-514350"/>
            <a:r>
              <a:rPr lang="ru-RU" b="1" dirty="0" smtClean="0">
                <a:solidFill>
                  <a:schemeClr val="bg1"/>
                </a:solidFill>
              </a:rPr>
              <a:t>Настроено ли общество на включение мигрантов? Дистанция.</a:t>
            </a:r>
          </a:p>
          <a:p>
            <a:pPr marL="514350" indent="-514350"/>
            <a:r>
              <a:rPr lang="ru-RU" b="1" dirty="0" smtClean="0">
                <a:solidFill>
                  <a:schemeClr val="bg1"/>
                </a:solidFill>
              </a:rPr>
              <a:t>Хотят остаться в России /Хотят вернуться на родину</a:t>
            </a:r>
          </a:p>
          <a:p>
            <a:pPr marL="514350" indent="-514350"/>
            <a:r>
              <a:rPr lang="ru-RU" b="1" dirty="0" smtClean="0">
                <a:solidFill>
                  <a:schemeClr val="bg1"/>
                </a:solidFill>
              </a:rPr>
              <a:t>Нужны ли мигранты России?</a:t>
            </a:r>
          </a:p>
          <a:p>
            <a:pPr marL="514350" indent="-514350"/>
            <a:r>
              <a:rPr lang="ru-RU" b="1" dirty="0" smtClean="0">
                <a:solidFill>
                  <a:schemeClr val="bg1"/>
                </a:solidFill>
              </a:rPr>
              <a:t>Сферы занятости мигрантов</a:t>
            </a:r>
          </a:p>
          <a:p>
            <a:pPr marL="514350" indent="-514350"/>
            <a:r>
              <a:rPr lang="ru-RU" b="1" dirty="0" smtClean="0">
                <a:solidFill>
                  <a:schemeClr val="bg1"/>
                </a:solidFill>
              </a:rPr>
              <a:t>Дешевая рабочая сила (некачественная) </a:t>
            </a:r>
          </a:p>
          <a:p>
            <a:pPr marL="514350" indent="-514350"/>
            <a:r>
              <a:rPr lang="ru-RU" b="1" dirty="0" smtClean="0">
                <a:solidFill>
                  <a:schemeClr val="bg1"/>
                </a:solidFill>
              </a:rPr>
              <a:t>Провокации со стороны русских по отношению к мигрантам</a:t>
            </a:r>
          </a:p>
          <a:p>
            <a:pPr marL="514350" indent="-514350"/>
            <a:r>
              <a:rPr lang="ru-RU" b="1" dirty="0" smtClean="0">
                <a:solidFill>
                  <a:schemeClr val="bg1"/>
                </a:solidFill>
              </a:rPr>
              <a:t>Как изменится жизнь России в связи с усилением потока миграции?</a:t>
            </a:r>
          </a:p>
          <a:p>
            <a:pPr marL="514350" indent="-514350"/>
            <a:r>
              <a:rPr lang="ru-RU" b="1" dirty="0" smtClean="0">
                <a:solidFill>
                  <a:schemeClr val="bg1"/>
                </a:solidFill>
              </a:rPr>
              <a:t>Критика правительства</a:t>
            </a:r>
          </a:p>
          <a:p>
            <a:pPr marL="514350" indent="-514350"/>
            <a:r>
              <a:rPr lang="ru-RU" b="1" dirty="0" smtClean="0">
                <a:solidFill>
                  <a:schemeClr val="bg1"/>
                </a:solidFill>
              </a:rPr>
              <a:t>Откуда узнаем о мигрантах?</a:t>
            </a:r>
          </a:p>
          <a:p>
            <a:pPr marL="514350" indent="-514350"/>
            <a:endParaRPr lang="ru-RU" dirty="0" smtClean="0"/>
          </a:p>
          <a:p>
            <a:pPr marL="514350" indent="-514350"/>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1" end="11"/>
                                            </p:txEl>
                                          </p:spTgt>
                                        </p:tgtEl>
                                        <p:attrNameLst>
                                          <p:attrName>style.visibility</p:attrName>
                                        </p:attrNameLst>
                                      </p:cBhvr>
                                      <p:to>
                                        <p:strVal val="visible"/>
                                      </p:to>
                                    </p:set>
                                    <p:anim calcmode="lin" valueType="num">
                                      <p:cBhvr additive="base">
                                        <p:cTn id="7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2" end="12"/>
                                            </p:txEl>
                                          </p:spTgt>
                                        </p:tgtEl>
                                        <p:attrNameLst>
                                          <p:attrName>style.visibility</p:attrName>
                                        </p:attrNameLst>
                                      </p:cBhvr>
                                      <p:to>
                                        <p:strVal val="visible"/>
                                      </p:to>
                                    </p:set>
                                    <p:anim calcmode="lin" valueType="num">
                                      <p:cBhvr additive="base">
                                        <p:cTn id="85"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3" end="13"/>
                                            </p:txEl>
                                          </p:spTgt>
                                        </p:tgtEl>
                                        <p:attrNameLst>
                                          <p:attrName>style.visibility</p:attrName>
                                        </p:attrNameLst>
                                      </p:cBhvr>
                                      <p:to>
                                        <p:strVal val="visible"/>
                                      </p:to>
                                    </p:set>
                                    <p:anim calcmode="lin" valueType="num">
                                      <p:cBhvr additive="base">
                                        <p:cTn id="91"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3">
                                            <p:txEl>
                                              <p:pRg st="14" end="14"/>
                                            </p:txEl>
                                          </p:spTgt>
                                        </p:tgtEl>
                                        <p:attrNameLst>
                                          <p:attrName>style.visibility</p:attrName>
                                        </p:attrNameLst>
                                      </p:cBhvr>
                                      <p:to>
                                        <p:strVal val="visible"/>
                                      </p:to>
                                    </p:set>
                                    <p:anim calcmode="lin" valueType="num">
                                      <p:cBhvr additive="base">
                                        <p:cTn id="97"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3">
                                            <p:txEl>
                                              <p:pRg st="15" end="15"/>
                                            </p:txEl>
                                          </p:spTgt>
                                        </p:tgtEl>
                                        <p:attrNameLst>
                                          <p:attrName>style.visibility</p:attrName>
                                        </p:attrNameLst>
                                      </p:cBhvr>
                                      <p:to>
                                        <p:strVal val="visible"/>
                                      </p:to>
                                    </p:set>
                                    <p:anim calcmode="lin" valueType="num">
                                      <p:cBhvr additive="base">
                                        <p:cTn id="103" dur="500" fill="hold"/>
                                        <p:tgtEl>
                                          <p:spTgt spid="3">
                                            <p:txEl>
                                              <p:pRg st="15" end="15"/>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3">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3">
                                            <p:txEl>
                                              <p:pRg st="16" end="16"/>
                                            </p:txEl>
                                          </p:spTgt>
                                        </p:tgtEl>
                                        <p:attrNameLst>
                                          <p:attrName>style.visibility</p:attrName>
                                        </p:attrNameLst>
                                      </p:cBhvr>
                                      <p:to>
                                        <p:strVal val="visible"/>
                                      </p:to>
                                    </p:set>
                                    <p:anim calcmode="lin" valueType="num">
                                      <p:cBhvr additive="base">
                                        <p:cTn id="109"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3">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3">
                                            <p:txEl>
                                              <p:pRg st="17" end="17"/>
                                            </p:txEl>
                                          </p:spTgt>
                                        </p:tgtEl>
                                        <p:attrNameLst>
                                          <p:attrName>style.visibility</p:attrName>
                                        </p:attrNameLst>
                                      </p:cBhvr>
                                      <p:to>
                                        <p:strVal val="visible"/>
                                      </p:to>
                                    </p:set>
                                    <p:anim calcmode="lin" valueType="num">
                                      <p:cBhvr additive="base">
                                        <p:cTn id="115"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16"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nodeType="clickEffect">
                                  <p:stCondLst>
                                    <p:cond delay="0"/>
                                  </p:stCondLst>
                                  <p:childTnLst>
                                    <p:set>
                                      <p:cBhvr>
                                        <p:cTn id="120" dur="1" fill="hold">
                                          <p:stCondLst>
                                            <p:cond delay="0"/>
                                          </p:stCondLst>
                                        </p:cTn>
                                        <p:tgtEl>
                                          <p:spTgt spid="3">
                                            <p:txEl>
                                              <p:pRg st="18" end="18"/>
                                            </p:txEl>
                                          </p:spTgt>
                                        </p:tgtEl>
                                        <p:attrNameLst>
                                          <p:attrName>style.visibility</p:attrName>
                                        </p:attrNameLst>
                                      </p:cBhvr>
                                      <p:to>
                                        <p:strVal val="visible"/>
                                      </p:to>
                                    </p:set>
                                    <p:anim calcmode="lin" valueType="num">
                                      <p:cBhvr additive="base">
                                        <p:cTn id="121" dur="500" fill="hold"/>
                                        <p:tgtEl>
                                          <p:spTgt spid="3">
                                            <p:txEl>
                                              <p:pRg st="18" end="18"/>
                                            </p:txEl>
                                          </p:spTgt>
                                        </p:tgtEl>
                                        <p:attrNameLst>
                                          <p:attrName>ppt_x</p:attrName>
                                        </p:attrNameLst>
                                      </p:cBhvr>
                                      <p:tavLst>
                                        <p:tav tm="0">
                                          <p:val>
                                            <p:strVal val="#ppt_x"/>
                                          </p:val>
                                        </p:tav>
                                        <p:tav tm="100000">
                                          <p:val>
                                            <p:strVal val="#ppt_x"/>
                                          </p:val>
                                        </p:tav>
                                      </p:tavLst>
                                    </p:anim>
                                    <p:anim calcmode="lin" valueType="num">
                                      <p:cBhvr additive="base">
                                        <p:cTn id="122" dur="500" fill="hold"/>
                                        <p:tgtEl>
                                          <p:spTgt spid="3">
                                            <p:txEl>
                                              <p:pRg st="18" end="1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Светлана\Мои документы\Мои рисунки\Фокус-группа фото\Фокус-група 20.03.14 021_0011.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a:xfrm>
            <a:off x="642910" y="285728"/>
            <a:ext cx="8229600" cy="796908"/>
          </a:xfrm>
        </p:spPr>
        <p:txBody>
          <a:bodyPr>
            <a:normAutofit fontScale="90000"/>
          </a:bodyPr>
          <a:lstStyle/>
          <a:p>
            <a:r>
              <a:rPr lang="ru-RU" dirty="0" smtClean="0"/>
              <a:t>Интер</a:t>
            </a:r>
            <a:r>
              <a:rPr lang="ru-RU" dirty="0" smtClean="0">
                <a:solidFill>
                  <a:schemeClr val="bg1"/>
                </a:solidFill>
              </a:rPr>
              <a:t>претация высказываний информантов</a:t>
            </a:r>
            <a:endParaRPr lang="ru-RU" dirty="0">
              <a:solidFill>
                <a:schemeClr val="bg1"/>
              </a:solidFill>
            </a:endParaRPr>
          </a:p>
        </p:txBody>
      </p:sp>
      <p:sp>
        <p:nvSpPr>
          <p:cNvPr id="3" name="Содержимое 2"/>
          <p:cNvSpPr>
            <a:spLocks noGrp="1"/>
          </p:cNvSpPr>
          <p:nvPr>
            <p:ph idx="1"/>
          </p:nvPr>
        </p:nvSpPr>
        <p:spPr>
          <a:xfrm>
            <a:off x="457200" y="1357298"/>
            <a:ext cx="8229600" cy="5143536"/>
          </a:xfrm>
        </p:spPr>
        <p:txBody>
          <a:bodyPr>
            <a:normAutofit fontScale="92500" lnSpcReduction="10000"/>
          </a:bodyPr>
          <a:lstStyle/>
          <a:p>
            <a:r>
              <a:rPr lang="ru-RU" b="1" dirty="0" smtClean="0"/>
              <a:t>Отношение к мигрантам </a:t>
            </a:r>
            <a:r>
              <a:rPr lang="ru-RU" b="1" dirty="0" smtClean="0">
                <a:solidFill>
                  <a:schemeClr val="bg1"/>
                </a:solidFill>
              </a:rPr>
              <a:t>в основном </a:t>
            </a:r>
            <a:r>
              <a:rPr lang="ru-RU" b="1" dirty="0" smtClean="0"/>
              <a:t>отрицательное</a:t>
            </a:r>
          </a:p>
          <a:p>
            <a:r>
              <a:rPr lang="ru-RU" b="1" dirty="0" smtClean="0"/>
              <a:t>Встречаются положите</a:t>
            </a:r>
            <a:r>
              <a:rPr lang="ru-RU" b="1" dirty="0" smtClean="0">
                <a:solidFill>
                  <a:schemeClr val="bg1"/>
                </a:solidFill>
              </a:rPr>
              <a:t>льные суждения:</a:t>
            </a:r>
          </a:p>
          <a:p>
            <a:pPr>
              <a:buFontTx/>
              <a:buChar char="-"/>
            </a:pPr>
            <a:r>
              <a:rPr lang="ru-RU" b="1" i="1" dirty="0" smtClean="0">
                <a:solidFill>
                  <a:schemeClr val="bg1"/>
                </a:solidFill>
              </a:rPr>
              <a:t>«</a:t>
            </a:r>
            <a:r>
              <a:rPr lang="ru-RU" b="1" i="1" dirty="0" smtClean="0"/>
              <a:t>Они</a:t>
            </a:r>
            <a:r>
              <a:rPr lang="ru-RU" b="1" i="1" dirty="0" smtClean="0">
                <a:solidFill>
                  <a:schemeClr val="bg1"/>
                </a:solidFill>
              </a:rPr>
              <a:t> </a:t>
            </a:r>
            <a:r>
              <a:rPr lang="ru-RU" b="1" i="1" dirty="0" smtClean="0"/>
              <a:t>уступают </a:t>
            </a:r>
            <a:r>
              <a:rPr lang="ru-RU" b="1" i="1" dirty="0" smtClean="0">
                <a:solidFill>
                  <a:schemeClr val="bg1"/>
                </a:solidFill>
              </a:rPr>
              <a:t>места в метро пожилым лю</a:t>
            </a:r>
            <a:r>
              <a:rPr lang="ru-RU" b="1" i="1" dirty="0" smtClean="0"/>
              <a:t>дям</a:t>
            </a:r>
            <a:r>
              <a:rPr lang="ru-RU" b="1" i="1" dirty="0" smtClean="0">
                <a:solidFill>
                  <a:schemeClr val="bg1"/>
                </a:solidFill>
              </a:rPr>
              <a:t> </a:t>
            </a:r>
            <a:r>
              <a:rPr lang="ru-RU" b="1" i="1" dirty="0" smtClean="0"/>
              <a:t>и же</a:t>
            </a:r>
            <a:r>
              <a:rPr lang="ru-RU" b="1" i="1" dirty="0" smtClean="0">
                <a:solidFill>
                  <a:schemeClr val="bg1"/>
                </a:solidFill>
              </a:rPr>
              <a:t>нщинам»</a:t>
            </a:r>
          </a:p>
          <a:p>
            <a:pPr>
              <a:buFontTx/>
              <a:buChar char="-"/>
            </a:pPr>
            <a:r>
              <a:rPr lang="ru-RU" b="1" i="1" dirty="0" smtClean="0">
                <a:solidFill>
                  <a:schemeClr val="bg1"/>
                </a:solidFill>
              </a:rPr>
              <a:t>«У </a:t>
            </a:r>
            <a:r>
              <a:rPr lang="ru-RU" b="1" i="1" dirty="0" smtClean="0"/>
              <a:t>них прису</a:t>
            </a:r>
            <a:r>
              <a:rPr lang="ru-RU" b="1" i="1" dirty="0" smtClean="0">
                <a:solidFill>
                  <a:schemeClr val="bg1"/>
                </a:solidFill>
              </a:rPr>
              <a:t>тствует уважение к старшим»</a:t>
            </a:r>
          </a:p>
          <a:p>
            <a:pPr>
              <a:buFontTx/>
              <a:buChar char="-"/>
            </a:pPr>
            <a:r>
              <a:rPr lang="ru-RU" b="1" i="1" dirty="0" smtClean="0">
                <a:solidFill>
                  <a:schemeClr val="bg1"/>
                </a:solidFill>
              </a:rPr>
              <a:t>«По</a:t>
            </a:r>
            <a:r>
              <a:rPr lang="ru-RU" b="1" i="1" dirty="0" smtClean="0"/>
              <a:t>-сути, он</a:t>
            </a:r>
            <a:r>
              <a:rPr lang="ru-RU" b="1" i="1" dirty="0" smtClean="0">
                <a:solidFill>
                  <a:schemeClr val="bg1"/>
                </a:solidFill>
              </a:rPr>
              <a:t>и все дома строят, русские сейчас ничего не строят»</a:t>
            </a:r>
          </a:p>
          <a:p>
            <a:pPr>
              <a:buFontTx/>
              <a:buChar char="-"/>
            </a:pPr>
            <a:r>
              <a:rPr lang="ru-RU" b="1" i="1" dirty="0" smtClean="0">
                <a:solidFill>
                  <a:schemeClr val="bg1"/>
                </a:solidFill>
              </a:rPr>
              <a:t>«Они работают по 12-14 ч. в сутки, у них нет выходных, причем, они по 14 ч. Стоят на ногах…»</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Documents and Settings\Светлана\Мои документы\Мои рисунки\Фокус-группа фото\Фокус-група 20.03.14 042_002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Заголовок 1"/>
          <p:cNvSpPr>
            <a:spLocks noGrp="1"/>
          </p:cNvSpPr>
          <p:nvPr>
            <p:ph type="title"/>
          </p:nvPr>
        </p:nvSpPr>
        <p:spPr/>
        <p:txBody>
          <a:bodyPr/>
          <a:lstStyle/>
          <a:p>
            <a:r>
              <a:rPr lang="ru-RU" b="1" dirty="0" smtClean="0">
                <a:solidFill>
                  <a:schemeClr val="bg1"/>
                </a:solidFill>
              </a:rPr>
              <a:t>«Они»</a:t>
            </a:r>
            <a:endParaRPr lang="ru-RU" b="1" dirty="0">
              <a:solidFill>
                <a:schemeClr val="bg1"/>
              </a:solidFill>
            </a:endParaRPr>
          </a:p>
        </p:txBody>
      </p:sp>
      <p:sp>
        <p:nvSpPr>
          <p:cNvPr id="3" name="Содержимое 2"/>
          <p:cNvSpPr>
            <a:spLocks noGrp="1"/>
          </p:cNvSpPr>
          <p:nvPr>
            <p:ph idx="1"/>
          </p:nvPr>
        </p:nvSpPr>
        <p:spPr/>
        <p:txBody>
          <a:bodyPr>
            <a:normAutofit lnSpcReduction="10000"/>
          </a:bodyPr>
          <a:lstStyle/>
          <a:p>
            <a:r>
              <a:rPr lang="ru-RU" b="1" dirty="0" smtClean="0">
                <a:solidFill>
                  <a:schemeClr val="bg1"/>
                </a:solidFill>
              </a:rPr>
              <a:t>Мы / Они</a:t>
            </a:r>
          </a:p>
          <a:p>
            <a:r>
              <a:rPr lang="ru-RU" b="1" dirty="0" smtClean="0">
                <a:solidFill>
                  <a:schemeClr val="bg1"/>
                </a:solidFill>
              </a:rPr>
              <a:t>У студентов достаточно смутное представление о «них»</a:t>
            </a:r>
          </a:p>
          <a:p>
            <a:r>
              <a:rPr lang="ru-RU" b="1" dirty="0" smtClean="0">
                <a:solidFill>
                  <a:schemeClr val="bg1"/>
                </a:solidFill>
              </a:rPr>
              <a:t>Это выходцы из Узбекистана, Таджикистана, Киргизии</a:t>
            </a:r>
          </a:p>
          <a:p>
            <a:r>
              <a:rPr lang="ru-RU" b="1" dirty="0" smtClean="0">
                <a:solidFill>
                  <a:schemeClr val="bg1"/>
                </a:solidFill>
              </a:rPr>
              <a:t>Большинство студентов определяет «их» в качестве «узбеков» </a:t>
            </a:r>
          </a:p>
          <a:p>
            <a:r>
              <a:rPr lang="ru-RU" b="1" dirty="0" smtClean="0">
                <a:solidFill>
                  <a:schemeClr val="bg1"/>
                </a:solidFill>
              </a:rPr>
              <a:t>Обобщенный образ приезжих (к «узбекам» относятся даже кавказцы).</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Светлана\Мои документы\Мои рисунки\Фокус-группа фото\Фокус-група 20.03.14 042_0030.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6215106"/>
          </a:xfrm>
        </p:spPr>
        <p:txBody>
          <a:bodyPr>
            <a:normAutofit fontScale="92500" lnSpcReduction="10000"/>
          </a:bodyPr>
          <a:lstStyle/>
          <a:p>
            <a:r>
              <a:rPr lang="ru-RU" b="1" dirty="0" smtClean="0">
                <a:solidFill>
                  <a:schemeClr val="bg1"/>
                </a:solidFill>
              </a:rPr>
              <a:t>К «ним» не относятся:</a:t>
            </a:r>
          </a:p>
          <a:p>
            <a:r>
              <a:rPr lang="ru-RU" b="1" dirty="0" smtClean="0">
                <a:solidFill>
                  <a:schemeClr val="bg1"/>
                </a:solidFill>
              </a:rPr>
              <a:t>Выходцы с Украины, Белоруссии, Молдавии</a:t>
            </a:r>
          </a:p>
          <a:p>
            <a:r>
              <a:rPr lang="ru-RU" b="1" dirty="0" smtClean="0">
                <a:solidFill>
                  <a:schemeClr val="bg1"/>
                </a:solidFill>
              </a:rPr>
              <a:t>«Они похожи на нас»</a:t>
            </a:r>
          </a:p>
          <a:p>
            <a:r>
              <a:rPr lang="ru-RU" b="1" dirty="0" smtClean="0">
                <a:solidFill>
                  <a:schemeClr val="bg1"/>
                </a:solidFill>
              </a:rPr>
              <a:t>В группу «они» не входят армяне и грузины:</a:t>
            </a:r>
          </a:p>
          <a:p>
            <a:r>
              <a:rPr lang="ru-RU" b="1" i="1" dirty="0" smtClean="0">
                <a:solidFill>
                  <a:schemeClr val="bg1"/>
                </a:solidFill>
              </a:rPr>
              <a:t>«Изначально в нашей стране жили (не приезжали) те же армяне, грузины, даже какая-то часть азербайджанцев. Их мы уже не воспринимаем как мигрантов. А именно приезжие – это Таджикистан, Киргизия. Сейчас уже меньше, но был наплыв дагестанцев».</a:t>
            </a:r>
          </a:p>
          <a:p>
            <a:r>
              <a:rPr lang="ru-RU" b="1" dirty="0" smtClean="0">
                <a:solidFill>
                  <a:schemeClr val="bg1"/>
                </a:solidFill>
              </a:rPr>
              <a:t>При этом, информанты знают, что Дагестан – территория Российской федерации. </a:t>
            </a:r>
            <a:endParaRPr lang="ru-RU"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Светлана\Мои документы\Мои рисунки\Фокус-группа фото\Фокус-група 20.03.14 042_002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Содержимое 2"/>
          <p:cNvSpPr>
            <a:spLocks noGrp="1"/>
          </p:cNvSpPr>
          <p:nvPr>
            <p:ph idx="1"/>
          </p:nvPr>
        </p:nvSpPr>
        <p:spPr>
          <a:xfrm>
            <a:off x="457200" y="357166"/>
            <a:ext cx="8229600" cy="6143668"/>
          </a:xfrm>
        </p:spPr>
        <p:txBody>
          <a:bodyPr>
            <a:normAutofit fontScale="70000" lnSpcReduction="20000"/>
          </a:bodyPr>
          <a:lstStyle/>
          <a:p>
            <a:r>
              <a:rPr lang="ru-RU" b="1" dirty="0" smtClean="0">
                <a:solidFill>
                  <a:schemeClr val="bg1"/>
                </a:solidFill>
              </a:rPr>
              <a:t>«Они» сопоставляются с «мы»</a:t>
            </a:r>
          </a:p>
          <a:p>
            <a:r>
              <a:rPr lang="ru-RU" b="1" dirty="0" smtClean="0">
                <a:solidFill>
                  <a:schemeClr val="bg1"/>
                </a:solidFill>
              </a:rPr>
              <a:t>«Они» не хотят соблюдать «наши» нормы</a:t>
            </a:r>
          </a:p>
          <a:p>
            <a:r>
              <a:rPr lang="ru-RU" b="1" dirty="0" smtClean="0">
                <a:solidFill>
                  <a:schemeClr val="bg1"/>
                </a:solidFill>
              </a:rPr>
              <a:t>«Мы» – уважаем «их» законы</a:t>
            </a:r>
          </a:p>
          <a:p>
            <a:r>
              <a:rPr lang="ru-RU" b="1" i="1" dirty="0" smtClean="0">
                <a:solidFill>
                  <a:schemeClr val="bg1"/>
                </a:solidFill>
              </a:rPr>
              <a:t>«Когда мы приезжаем в Египет, или в другую страну с другим менталитетом, мы стараемся не мир вокруг себя подстроить под свои привычки, а сами подстроиться под те обстоятельства, куда мы приехали»</a:t>
            </a:r>
          </a:p>
          <a:p>
            <a:r>
              <a:rPr lang="ru-RU" b="1" i="1" dirty="0" smtClean="0">
                <a:solidFill>
                  <a:schemeClr val="bg1"/>
                </a:solidFill>
              </a:rPr>
              <a:t>«Они приехали в новое место, и нужно привыкать к новым для них законам и порядкам»</a:t>
            </a:r>
          </a:p>
          <a:p>
            <a:r>
              <a:rPr lang="ru-RU" b="1" i="1" dirty="0" smtClean="0">
                <a:solidFill>
                  <a:schemeClr val="bg1"/>
                </a:solidFill>
              </a:rPr>
              <a:t>Подчеркивается:</a:t>
            </a:r>
          </a:p>
          <a:p>
            <a:r>
              <a:rPr lang="ru-RU" b="1" i="1" dirty="0" smtClean="0">
                <a:solidFill>
                  <a:schemeClr val="bg1"/>
                </a:solidFill>
              </a:rPr>
              <a:t>«они могут наблюдать, как принято вести себя в нашем обществе, но они ничему не учатся».</a:t>
            </a:r>
          </a:p>
          <a:p>
            <a:r>
              <a:rPr lang="ru-RU" b="1" dirty="0" smtClean="0">
                <a:solidFill>
                  <a:schemeClr val="bg1"/>
                </a:solidFill>
              </a:rPr>
              <a:t>«Они» - преднамеренно нарушают порядок</a:t>
            </a:r>
          </a:p>
          <a:p>
            <a:r>
              <a:rPr lang="ru-RU" b="1" dirty="0" smtClean="0">
                <a:solidFill>
                  <a:schemeClr val="bg1"/>
                </a:solidFill>
              </a:rPr>
              <a:t>«Их» поведение противоречит «нашим правилам»</a:t>
            </a:r>
          </a:p>
          <a:p>
            <a:r>
              <a:rPr lang="ru-RU" b="1" i="1" dirty="0" smtClean="0">
                <a:solidFill>
                  <a:schemeClr val="bg1"/>
                </a:solidFill>
              </a:rPr>
              <a:t>«Мы идем с подружками вечером по Невскому, из глухо тонированной машины вываливается девять человек, на полную мощь включают какую-то свою национальную музыку и начинают танцевать прямо напротив Дворцовой площади»</a:t>
            </a:r>
            <a:endParaRPr lang="ru-RU" b="1" i="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2471</Words>
  <Application>Microsoft Office PowerPoint</Application>
  <PresentationFormat>Экран (4:3)</PresentationFormat>
  <Paragraphs>181</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 Office</vt:lpstr>
      <vt:lpstr>Отношение к новым этническим меньшинствам (мигрантам) студентов СЗИП СПГУТД</vt:lpstr>
      <vt:lpstr>Слайд 2</vt:lpstr>
      <vt:lpstr>Слайд 3</vt:lpstr>
      <vt:lpstr>Пример стенограммы фокус-группы:</vt:lpstr>
      <vt:lpstr>Анализ материала</vt:lpstr>
      <vt:lpstr>Интерпретация высказываний информантов</vt:lpstr>
      <vt:lpstr>«Они»</vt:lpstr>
      <vt:lpstr>Слайд 8</vt:lpstr>
      <vt:lpstr>Слайд 9</vt:lpstr>
      <vt:lpstr>У них иная культура</vt:lpstr>
      <vt:lpstr>Они хотят остаться в России / уехать на родину</vt:lpstr>
      <vt:lpstr>Слайд 12</vt:lpstr>
      <vt:lpstr>Слайд 13</vt:lpstr>
      <vt:lpstr>Слайд 14</vt:lpstr>
      <vt:lpstr>«Чужие»</vt:lpstr>
      <vt:lpstr>Нужны ли мигранты России?</vt:lpstr>
      <vt:lpstr>Слайд 17</vt:lpstr>
      <vt:lpstr>Слайд 18</vt:lpstr>
      <vt:lpstr>Слайд 19</vt:lpstr>
      <vt:lpstr>«Формат» -  расстановка элементов или пунктуация сообщения.  </vt:lpstr>
      <vt:lpstr>Слайд 21</vt:lpstr>
      <vt:lpstr>Слайд 22</vt:lpstr>
      <vt:lpstr>Слайд 23</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Отношение к новым этническим меньшинствам (мигрантам) студентов СЗИП СПГУТД</dc:title>
  <dc:creator>Светлана</dc:creator>
  <cp:lastModifiedBy>user</cp:lastModifiedBy>
  <cp:revision>83</cp:revision>
  <dcterms:created xsi:type="dcterms:W3CDTF">2014-05-04T15:20:36Z</dcterms:created>
  <dcterms:modified xsi:type="dcterms:W3CDTF">2015-03-27T13:00:36Z</dcterms:modified>
</cp:coreProperties>
</file>